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71" r:id="rId5"/>
    <p:sldId id="268" r:id="rId6"/>
    <p:sldId id="263" r:id="rId7"/>
    <p:sldId id="297" r:id="rId8"/>
    <p:sldId id="295" r:id="rId9"/>
    <p:sldId id="296" r:id="rId10"/>
    <p:sldId id="298" r:id="rId11"/>
    <p:sldId id="299" r:id="rId12"/>
    <p:sldId id="301" r:id="rId13"/>
    <p:sldId id="300" r:id="rId14"/>
    <p:sldId id="345" r:id="rId15"/>
    <p:sldId id="310" r:id="rId16"/>
    <p:sldId id="302" r:id="rId17"/>
    <p:sldId id="303" r:id="rId18"/>
    <p:sldId id="286" r:id="rId19"/>
    <p:sldId id="317" r:id="rId20"/>
    <p:sldId id="344" r:id="rId21"/>
    <p:sldId id="287" r:id="rId22"/>
    <p:sldId id="318" r:id="rId23"/>
    <p:sldId id="319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07" r:id="rId46"/>
    <p:sldId id="309" r:id="rId47"/>
    <p:sldId id="305" r:id="rId48"/>
    <p:sldId id="311" r:id="rId49"/>
    <p:sldId id="312" r:id="rId50"/>
    <p:sldId id="314" r:id="rId51"/>
    <p:sldId id="313" r:id="rId52"/>
    <p:sldId id="315" r:id="rId53"/>
    <p:sldId id="316" r:id="rId54"/>
    <p:sldId id="277" r:id="rId55"/>
    <p:sldId id="274" r:id="rId56"/>
  </p:sldIdLst>
  <p:sldSz cx="12192000" cy="6858000"/>
  <p:notesSz cx="6858000" cy="9144000"/>
  <p:embeddedFontLst>
    <p:embeddedFont>
      <p:font typeface="나눔바른고딕" panose="020B0600000101010101" charset="-127"/>
      <p:regular r:id="rId57"/>
      <p:bold r:id="rId58"/>
    </p:embeddedFont>
    <p:embeddedFont>
      <p:font typeface="Arial Nova" panose="020B0504020202020204" pitchFamily="34" charset="0"/>
      <p:regular r:id="rId59"/>
      <p:bold r:id="rId60"/>
      <p:italic r:id="rId61"/>
      <p:boldItalic r:id="rId62"/>
    </p:embeddedFont>
    <p:embeddedFont>
      <p:font typeface="나눔스퀘어" panose="020B0600000101010101" pitchFamily="50" charset="-127"/>
      <p:regular r:id="rId63"/>
    </p:embeddedFont>
    <p:embeddedFont>
      <p:font typeface="나눔스퀘어 Bold" panose="020B0600000101010101" pitchFamily="50" charset="-127"/>
      <p:bold r:id="rId64"/>
    </p:embeddedFont>
    <p:embeddedFont>
      <p:font typeface="나눔스퀘어 ExtraBold" panose="020B0600000101010101" pitchFamily="50" charset="-127"/>
      <p:bold r:id="rId65"/>
    </p:embeddedFont>
    <p:embeddedFont>
      <p:font typeface="나눔스퀘어 Light" panose="020B0600000101010101" pitchFamily="50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B5E"/>
    <a:srgbClr val="474652"/>
    <a:srgbClr val="76747A"/>
    <a:srgbClr val="A09F9F"/>
    <a:srgbClr val="E6E6E6"/>
    <a:srgbClr val="AC9D93"/>
    <a:srgbClr val="DFC3B5"/>
    <a:srgbClr val="F08C01"/>
    <a:srgbClr val="7A849F"/>
    <a:srgbClr val="FEDE3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4A356F-86A0-4710-960C-E9C80FD566E0}" v="4" dt="2021-04-04T08:24:57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0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8" y="5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6308B-AF90-45A6-9DF5-51C5BCD31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386AE4-1DBC-4E10-8523-6A3CAE714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067AE-E8F0-463C-8188-A50FA92E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151C-40D2-463D-A60A-D9E5C355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B90AC-4645-40FD-85F4-3A4C6436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5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AD39-E65C-4619-9C21-87762736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846DB0-8CD0-41A7-AA38-5CFFEEA8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AEF93-3DDB-4DC2-9C13-8EFD0B82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93A26-AC60-411D-B5C5-8A7EAC65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DD178-66EE-4BA9-94C2-34A5260A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4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0163C0-60B1-4908-942A-7AC063D0E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2D0BB-B31A-495A-89F0-D2C8B5A62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821A2-A774-44A8-8ED9-BDAC66F9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3EF6-2890-4BBA-8D30-6CD02ACB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22211-01D4-4D39-9A9D-B3921CC1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5EC3-6A0B-49DA-A373-12A1D025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C6D05-84D3-4685-AF73-99A130D1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92F80-E03D-4B61-81B8-83E27A79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EBA4C-2CFA-44D6-9285-4CCE3BDA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D2F29-66B8-4E54-AFCD-D89BCF9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5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AF649-D4BF-45C6-930E-DAB19BB8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84FA9-4224-4A6B-BEEE-6405AB26E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3BEC7-19A0-4CE7-B701-D0923986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1F3DC-3783-43A8-B5CE-9AA7A1F1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43766-8862-4871-B890-EFCA578C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1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9C0C6-15CC-4BE3-92AA-CCEFFACD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851DD-67E3-4D09-BC1E-214D8578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B331E-05D1-462A-A97A-2E9C87B3D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C41B1-BCE1-4345-ADAD-990B3B2D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D8E3E1-B0A4-4806-A0E1-714EB75B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BAF32-55A7-4678-BC36-68CBB48C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7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86F21-AE6C-441D-97DD-82C6177F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2BDEC-A190-441C-A6E0-4CDD7E27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8F745-53A6-4F51-BD66-C97E6462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1DE83-1A3E-442E-B18A-8F22B28C3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F5CFF7-BEE0-4CAA-BA55-7775E43E3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E6A5E-FA22-4E65-978B-78E3904A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F41A4-A3B3-492F-B114-3E40DE2B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F063D-6028-415E-9117-FA79146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48659-3A07-49D4-BDC7-5A4FFBD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84576-C24F-4889-8A1D-4DABDAEF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C36037-693A-44DD-BFE2-B12416FB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2397-835F-4D00-B16F-1F8B7C4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5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D9903A-722B-4CE5-8865-1821C36B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C9315-30D1-4C16-9DAE-018731AC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8E26D-DCA3-4A42-9FDD-D80D8C9F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A731-6ADA-44B5-AE4B-30B8F2F176C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9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1A6C4-1DFB-44B2-8595-7443DA4B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B3A4D-EF47-4C1C-AB55-41185B6C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6F623-8A5A-40CC-8FC8-C26385EF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EA323-421E-4CAF-A2EE-B0184E5D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F4C13-59B9-49E2-B91A-43C77E48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A8D17-480D-4FD1-A7C1-C579560E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2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52B4-0646-4CD5-AF35-507E1655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EDEEE-D168-4A05-BFFD-8C7F762EE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7149DB-0E51-49CE-ACF4-CCD15C04F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7EC06-4069-43CB-B969-0D2D3A0C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9499B-72D4-4E3B-AE0C-408C99FB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6BEF5E-504F-4330-AA1F-751221F6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8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1B204B-C294-41B4-B941-B3529AB8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09848-296B-4CBF-AA35-4D938734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34E7-C490-45C2-85E6-A31BE9B31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A7DD-1D8B-4E28-ABBC-6D87091989CA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92A1C-B947-4FFC-BA5A-2A227E3F4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30E0A-8860-48AE-8B11-C07AED6B7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4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유리, 마시는, 식탁이(가) 표시된 사진&#10;&#10;자동 생성된 설명">
            <a:extLst>
              <a:ext uri="{FF2B5EF4-FFF2-40B4-BE49-F238E27FC236}">
                <a16:creationId xmlns:a16="http://schemas.microsoft.com/office/drawing/2014/main" id="{96677C10-D106-4007-9A91-036BA40CA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1497" cy="81343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92307AF-E7E4-46C7-804E-231E3F0C5438}"/>
              </a:ext>
            </a:extLst>
          </p:cNvPr>
          <p:cNvSpPr/>
          <p:nvPr/>
        </p:nvSpPr>
        <p:spPr>
          <a:xfrm>
            <a:off x="0" y="1129"/>
            <a:ext cx="12191999" cy="8134331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AC959-406D-42BE-AF45-01E9CF27BDF9}"/>
              </a:ext>
            </a:extLst>
          </p:cNvPr>
          <p:cNvSpPr txBox="1"/>
          <p:nvPr/>
        </p:nvSpPr>
        <p:spPr>
          <a:xfrm>
            <a:off x="1273204" y="1632941"/>
            <a:ext cx="96455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중소규모 유해화학물질취급장의 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재고불법유출방지 모니터링 및 자동재고관리시스템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40F98-09A0-4EAD-9A81-EBF093CDC324}"/>
              </a:ext>
            </a:extLst>
          </p:cNvPr>
          <p:cNvSpPr txBox="1"/>
          <p:nvPr/>
        </p:nvSpPr>
        <p:spPr>
          <a:xfrm>
            <a:off x="3782291" y="4836616"/>
            <a:ext cx="4368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종합설계프로젝트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2 4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2018112116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이서정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2018113910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김주영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2018116373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박재완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2018110931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오주영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2018110861 </a:t>
            </a:r>
            <a:r>
              <a: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조인후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63AD0B-D25A-4723-8AA1-E4C6FB9F54A5}"/>
              </a:ext>
            </a:extLst>
          </p:cNvPr>
          <p:cNvCxnSpPr/>
          <p:nvPr/>
        </p:nvCxnSpPr>
        <p:spPr>
          <a:xfrm>
            <a:off x="1422400" y="2826327"/>
            <a:ext cx="9319491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E49431-B7FB-421A-AD25-A69F74DE0761}"/>
              </a:ext>
            </a:extLst>
          </p:cNvPr>
          <p:cNvSpPr txBox="1"/>
          <p:nvPr/>
        </p:nvSpPr>
        <p:spPr>
          <a:xfrm>
            <a:off x="5268008" y="2942496"/>
            <a:ext cx="139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영자닷컴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21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F342AF-9AF1-4BA1-AD94-21046F353FEA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</a:t>
            </a:r>
            <a:r>
              <a:rPr lang="en-US" altLang="ko-KR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</a:t>
            </a:r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1BEA4E38-181A-4500-8DAC-256FCBFB2B38}"/>
              </a:ext>
            </a:extLst>
          </p:cNvPr>
          <p:cNvCxnSpPr>
            <a:cxnSpLocks/>
          </p:cNvCxnSpPr>
          <p:nvPr/>
        </p:nvCxnSpPr>
        <p:spPr>
          <a:xfrm>
            <a:off x="779952" y="5531754"/>
            <a:ext cx="1631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08FF1E5C-4F03-4653-A9AB-39D19A936313}"/>
              </a:ext>
            </a:extLst>
          </p:cNvPr>
          <p:cNvSpPr txBox="1"/>
          <p:nvPr/>
        </p:nvSpPr>
        <p:spPr>
          <a:xfrm>
            <a:off x="1145667" y="5636398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MY SQL</a:t>
            </a:r>
            <a:endParaRPr lang="ko-KR" altLang="en-US" sz="1400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42E6D93-F712-4006-ADF9-C8610924CFA8}"/>
              </a:ext>
            </a:extLst>
          </p:cNvPr>
          <p:cNvSpPr txBox="1"/>
          <p:nvPr/>
        </p:nvSpPr>
        <p:spPr>
          <a:xfrm>
            <a:off x="1089601" y="5919178"/>
            <a:ext cx="9541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데이터베이스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4326F43-2057-4E30-A702-55B3F5A40E62}"/>
              </a:ext>
            </a:extLst>
          </p:cNvPr>
          <p:cNvSpPr txBox="1"/>
          <p:nvPr/>
        </p:nvSpPr>
        <p:spPr>
          <a:xfrm>
            <a:off x="2674379" y="5636398"/>
            <a:ext cx="1370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Android Studio</a:t>
            </a:r>
            <a:endParaRPr lang="ko-KR" altLang="en-US" sz="1400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B1DD6F8-F61B-4964-81F7-3A6C47FF5C2D}"/>
              </a:ext>
            </a:extLst>
          </p:cNvPr>
          <p:cNvSpPr txBox="1"/>
          <p:nvPr/>
        </p:nvSpPr>
        <p:spPr>
          <a:xfrm>
            <a:off x="2879165" y="5908620"/>
            <a:ext cx="9541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애플리케이션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DE339A7F-4E22-495E-B541-F39858B23329}"/>
              </a:ext>
            </a:extLst>
          </p:cNvPr>
          <p:cNvSpPr txBox="1"/>
          <p:nvPr/>
        </p:nvSpPr>
        <p:spPr>
          <a:xfrm flipH="1">
            <a:off x="695839" y="1600242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001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BD76F84-E5F6-4D56-9D22-A92306ED5C8D}"/>
              </a:ext>
            </a:extLst>
          </p:cNvPr>
          <p:cNvSpPr txBox="1"/>
          <p:nvPr/>
        </p:nvSpPr>
        <p:spPr>
          <a:xfrm flipH="1">
            <a:off x="2536894" y="160160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002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26B1DAFD-2E90-4AC3-999B-D88DEB753AA7}"/>
              </a:ext>
            </a:extLst>
          </p:cNvPr>
          <p:cNvSpPr txBox="1"/>
          <p:nvPr/>
        </p:nvSpPr>
        <p:spPr>
          <a:xfrm flipH="1">
            <a:off x="4282296" y="160160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003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96EE793D-6485-4395-9261-4E4782E6EC98}"/>
              </a:ext>
            </a:extLst>
          </p:cNvPr>
          <p:cNvSpPr txBox="1"/>
          <p:nvPr/>
        </p:nvSpPr>
        <p:spPr>
          <a:xfrm flipH="1">
            <a:off x="6095863" y="1600242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004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3DFDEFF-AF26-4847-BA5D-FE95153CB34E}"/>
              </a:ext>
            </a:extLst>
          </p:cNvPr>
          <p:cNvSpPr/>
          <p:nvPr/>
        </p:nvSpPr>
        <p:spPr>
          <a:xfrm>
            <a:off x="762734" y="2005321"/>
            <a:ext cx="1648730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86DFDA03-E0F0-4FF5-912D-155808364F6E}"/>
              </a:ext>
            </a:extLst>
          </p:cNvPr>
          <p:cNvSpPr/>
          <p:nvPr/>
        </p:nvSpPr>
        <p:spPr>
          <a:xfrm>
            <a:off x="2557394" y="2005321"/>
            <a:ext cx="1648730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5F0A3039-38C4-4424-8A84-3D7CE2B1D120}"/>
              </a:ext>
            </a:extLst>
          </p:cNvPr>
          <p:cNvSpPr/>
          <p:nvPr/>
        </p:nvSpPr>
        <p:spPr>
          <a:xfrm>
            <a:off x="4352054" y="2005321"/>
            <a:ext cx="1648730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ABB175C-1342-49C7-BE32-68962DF64700}"/>
              </a:ext>
            </a:extLst>
          </p:cNvPr>
          <p:cNvSpPr/>
          <p:nvPr/>
        </p:nvSpPr>
        <p:spPr>
          <a:xfrm>
            <a:off x="6146714" y="2005321"/>
            <a:ext cx="1648730" cy="3358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7B5B02-1C2D-4B9E-A549-DA3B62087422}"/>
              </a:ext>
            </a:extLst>
          </p:cNvPr>
          <p:cNvSpPr/>
          <p:nvPr/>
        </p:nvSpPr>
        <p:spPr>
          <a:xfrm>
            <a:off x="767026" y="3111347"/>
            <a:ext cx="1655435" cy="1091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A6D9EF-4F07-48C4-95F0-A4AA4B2D1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0" y="3273481"/>
            <a:ext cx="1464090" cy="74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FA718D-BE26-4293-91BB-5EF0663E8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168" y="3098464"/>
            <a:ext cx="1127182" cy="11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29C804-E006-48A3-A9AF-A461B1956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64" y="3273481"/>
            <a:ext cx="1317910" cy="87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72BB69-7B7B-4A36-9C1A-CD76D483BA73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8B154B-F973-48BB-B067-DECFC73650EA}"/>
              </a:ext>
            </a:extLst>
          </p:cNvPr>
          <p:cNvSpPr/>
          <p:nvPr/>
        </p:nvSpPr>
        <p:spPr>
          <a:xfrm>
            <a:off x="7945295" y="2005321"/>
            <a:ext cx="1648730" cy="33587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82F296-49F0-4D92-A41D-268C4DC43FA5}"/>
              </a:ext>
            </a:extLst>
          </p:cNvPr>
          <p:cNvSpPr/>
          <p:nvPr/>
        </p:nvSpPr>
        <p:spPr>
          <a:xfrm>
            <a:off x="9772390" y="2005321"/>
            <a:ext cx="1648730" cy="33587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9483965-5510-4E77-8A61-BA1540DE77D7}"/>
              </a:ext>
            </a:extLst>
          </p:cNvPr>
          <p:cNvCxnSpPr>
            <a:cxnSpLocks/>
          </p:cNvCxnSpPr>
          <p:nvPr/>
        </p:nvCxnSpPr>
        <p:spPr>
          <a:xfrm>
            <a:off x="2557394" y="5531754"/>
            <a:ext cx="1631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9ADBCF2B-C1B5-44FE-8A02-F8957631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38" y="3292498"/>
            <a:ext cx="1352225" cy="72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62103584">
            <a:extLst>
              <a:ext uri="{FF2B5EF4-FFF2-40B4-BE49-F238E27FC236}">
                <a16:creationId xmlns:a16="http://schemas.microsoft.com/office/drawing/2014/main" id="{7D44FB82-503A-47FC-BA09-70F8D68C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151" y="3223800"/>
            <a:ext cx="863733" cy="86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62107744">
            <a:extLst>
              <a:ext uri="{FF2B5EF4-FFF2-40B4-BE49-F238E27FC236}">
                <a16:creationId xmlns:a16="http://schemas.microsoft.com/office/drawing/2014/main" id="{58E99FC9-2B10-442B-97D7-03E067F27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183" y="3217316"/>
            <a:ext cx="947141" cy="94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8352E89-A2A1-45AF-B621-6A3E497B9ADE}"/>
              </a:ext>
            </a:extLst>
          </p:cNvPr>
          <p:cNvSpPr txBox="1"/>
          <p:nvPr/>
        </p:nvSpPr>
        <p:spPr>
          <a:xfrm flipH="1">
            <a:off x="7890523" y="1600242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005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C12143-71EF-4467-8740-75185E9A358A}"/>
              </a:ext>
            </a:extLst>
          </p:cNvPr>
          <p:cNvSpPr txBox="1"/>
          <p:nvPr/>
        </p:nvSpPr>
        <p:spPr>
          <a:xfrm flipH="1">
            <a:off x="9704090" y="1600242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006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E1910E-44E8-49B6-8AC9-BCE4B157096B}"/>
              </a:ext>
            </a:extLst>
          </p:cNvPr>
          <p:cNvSpPr txBox="1"/>
          <p:nvPr/>
        </p:nvSpPr>
        <p:spPr>
          <a:xfrm>
            <a:off x="4783246" y="5636398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Apache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75A917-FD1B-4FF1-A261-331AE77C3C2C}"/>
              </a:ext>
            </a:extLst>
          </p:cNvPr>
          <p:cNvSpPr txBox="1"/>
          <p:nvPr/>
        </p:nvSpPr>
        <p:spPr>
          <a:xfrm>
            <a:off x="4956099" y="5908620"/>
            <a:ext cx="4411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서버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79C0532-E53E-48ED-9050-C23889F1E432}"/>
              </a:ext>
            </a:extLst>
          </p:cNvPr>
          <p:cNvCxnSpPr>
            <a:cxnSpLocks/>
          </p:cNvCxnSpPr>
          <p:nvPr/>
        </p:nvCxnSpPr>
        <p:spPr>
          <a:xfrm>
            <a:off x="4377847" y="5531754"/>
            <a:ext cx="1631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44A4541-C2E2-4968-9660-489FA12AC4F9}"/>
              </a:ext>
            </a:extLst>
          </p:cNvPr>
          <p:cNvSpPr txBox="1"/>
          <p:nvPr/>
        </p:nvSpPr>
        <p:spPr>
          <a:xfrm>
            <a:off x="6700039" y="5636398"/>
            <a:ext cx="53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PHP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9EBDF7-4401-4A3B-9529-26295D32FC7B}"/>
              </a:ext>
            </a:extLst>
          </p:cNvPr>
          <p:cNvSpPr txBox="1"/>
          <p:nvPr/>
        </p:nvSpPr>
        <p:spPr>
          <a:xfrm>
            <a:off x="6806303" y="5908620"/>
            <a:ext cx="3129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웹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A21EA7E-E512-41D8-A3DF-8F68AA8D2B3C}"/>
              </a:ext>
            </a:extLst>
          </p:cNvPr>
          <p:cNvCxnSpPr>
            <a:cxnSpLocks/>
          </p:cNvCxnSpPr>
          <p:nvPr/>
        </p:nvCxnSpPr>
        <p:spPr>
          <a:xfrm>
            <a:off x="6163932" y="5531754"/>
            <a:ext cx="1631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F5ECA7C-ED07-4B48-9E4F-6316BF2F6DBE}"/>
              </a:ext>
            </a:extLst>
          </p:cNvPr>
          <p:cNvSpPr txBox="1"/>
          <p:nvPr/>
        </p:nvSpPr>
        <p:spPr>
          <a:xfrm>
            <a:off x="8374999" y="5636398"/>
            <a:ext cx="77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FileZilla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5CB99D-AC00-4EED-9832-79F14994776F}"/>
              </a:ext>
            </a:extLst>
          </p:cNvPr>
          <p:cNvSpPr txBox="1"/>
          <p:nvPr/>
        </p:nvSpPr>
        <p:spPr>
          <a:xfrm>
            <a:off x="8604884" y="5908620"/>
            <a:ext cx="3129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웹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49980E5-EAE5-4C4E-A590-C53D186C3A23}"/>
              </a:ext>
            </a:extLst>
          </p:cNvPr>
          <p:cNvCxnSpPr>
            <a:cxnSpLocks/>
          </p:cNvCxnSpPr>
          <p:nvPr/>
        </p:nvCxnSpPr>
        <p:spPr>
          <a:xfrm>
            <a:off x="7962513" y="5531754"/>
            <a:ext cx="1631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456448C-5E99-483E-AD05-D4234559F8C8}"/>
              </a:ext>
            </a:extLst>
          </p:cNvPr>
          <p:cNvSpPr txBox="1"/>
          <p:nvPr/>
        </p:nvSpPr>
        <p:spPr>
          <a:xfrm>
            <a:off x="10194344" y="5636398"/>
            <a:ext cx="80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/>
              <a:t>editplus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36AB41-DC78-414D-9092-EB081D18EFC8}"/>
              </a:ext>
            </a:extLst>
          </p:cNvPr>
          <p:cNvSpPr txBox="1"/>
          <p:nvPr/>
        </p:nvSpPr>
        <p:spPr>
          <a:xfrm>
            <a:off x="10436061" y="5908620"/>
            <a:ext cx="3129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웹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2A319B5-5AFD-4233-87D0-D99BFFE8A13C}"/>
              </a:ext>
            </a:extLst>
          </p:cNvPr>
          <p:cNvCxnSpPr>
            <a:cxnSpLocks/>
          </p:cNvCxnSpPr>
          <p:nvPr/>
        </p:nvCxnSpPr>
        <p:spPr>
          <a:xfrm>
            <a:off x="9793690" y="5531754"/>
            <a:ext cx="1631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4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72BB69-7B7B-4A36-9C1A-CD76D483BA73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4407DD-6533-408F-A028-AB797ED15AD7}"/>
              </a:ext>
            </a:extLst>
          </p:cNvPr>
          <p:cNvSpPr/>
          <p:nvPr/>
        </p:nvSpPr>
        <p:spPr>
          <a:xfrm>
            <a:off x="4313191" y="1651380"/>
            <a:ext cx="3565618" cy="7863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최고 관리자 웹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A5AEBF1-ABD6-4687-8941-662CFC5D2D38}"/>
              </a:ext>
            </a:extLst>
          </p:cNvPr>
          <p:cNvSpPr/>
          <p:nvPr/>
        </p:nvSpPr>
        <p:spPr>
          <a:xfrm>
            <a:off x="4313191" y="3241861"/>
            <a:ext cx="3565618" cy="7863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관리자 웹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039760-510B-4BE2-8E11-A909C1C6EF77}"/>
              </a:ext>
            </a:extLst>
          </p:cNvPr>
          <p:cNvSpPr/>
          <p:nvPr/>
        </p:nvSpPr>
        <p:spPr>
          <a:xfrm>
            <a:off x="4313191" y="4832342"/>
            <a:ext cx="3565618" cy="7863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애플리케이션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63D8028-3F74-405A-9036-C9C017F5ABA4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6096000" y="2437771"/>
            <a:ext cx="0" cy="8040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DEF0732-7A47-48D9-BD25-02295B7F2B81}"/>
              </a:ext>
            </a:extLst>
          </p:cNvPr>
          <p:cNvCxnSpPr>
            <a:cxnSpLocks/>
            <a:stCxn id="47" idx="2"/>
            <a:endCxn id="61" idx="0"/>
          </p:cNvCxnSpPr>
          <p:nvPr/>
        </p:nvCxnSpPr>
        <p:spPr>
          <a:xfrm>
            <a:off x="6096000" y="4028252"/>
            <a:ext cx="0" cy="8040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7687A74-4D69-49D9-BE91-EC7C33398D20}"/>
              </a:ext>
            </a:extLst>
          </p:cNvPr>
          <p:cNvSpPr txBox="1"/>
          <p:nvPr/>
        </p:nvSpPr>
        <p:spPr>
          <a:xfrm>
            <a:off x="6259055" y="2655150"/>
            <a:ext cx="115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업체 등록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3C1BDA-73A2-4826-A836-17634E85A80D}"/>
              </a:ext>
            </a:extLst>
          </p:cNvPr>
          <p:cNvSpPr txBox="1"/>
          <p:nvPr/>
        </p:nvSpPr>
        <p:spPr>
          <a:xfrm>
            <a:off x="6170395" y="4245631"/>
            <a:ext cx="133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 등록</a:t>
            </a:r>
          </a:p>
        </p:txBody>
      </p:sp>
    </p:spTree>
    <p:extLst>
      <p:ext uri="{BB962C8B-B14F-4D97-AF65-F5344CB8AC3E}">
        <p14:creationId xmlns:p14="http://schemas.microsoft.com/office/powerpoint/2010/main" val="391441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최고 관리자 웹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21A8362B-9FE0-46FF-AA3A-E0AE6974BBA8}"/>
              </a:ext>
            </a:extLst>
          </p:cNvPr>
          <p:cNvSpPr/>
          <p:nvPr/>
        </p:nvSpPr>
        <p:spPr>
          <a:xfrm>
            <a:off x="4014786" y="1501943"/>
            <a:ext cx="4114800" cy="411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부분 원형 11">
            <a:extLst>
              <a:ext uri="{FF2B5EF4-FFF2-40B4-BE49-F238E27FC236}">
                <a16:creationId xmlns:a16="http://schemas.microsoft.com/office/drawing/2014/main" id="{AAC3A57B-2A78-42DF-97D2-C04F408B28C0}"/>
              </a:ext>
            </a:extLst>
          </p:cNvPr>
          <p:cNvSpPr/>
          <p:nvPr/>
        </p:nvSpPr>
        <p:spPr>
          <a:xfrm>
            <a:off x="4014786" y="1501943"/>
            <a:ext cx="4159702" cy="4114800"/>
          </a:xfrm>
          <a:prstGeom prst="pie">
            <a:avLst>
              <a:gd name="adj1" fmla="val 5429382"/>
              <a:gd name="adj2" fmla="val 1626424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B0EA-0666-4C75-B33B-90C1F424397A}"/>
              </a:ext>
            </a:extLst>
          </p:cNvPr>
          <p:cNvSpPr txBox="1"/>
          <p:nvPr/>
        </p:nvSpPr>
        <p:spPr>
          <a:xfrm>
            <a:off x="4469287" y="3359288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업체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254D0-0EAC-4B0E-A66A-A453689463E5}"/>
              </a:ext>
            </a:extLst>
          </p:cNvPr>
          <p:cNvSpPr txBox="1"/>
          <p:nvPr/>
        </p:nvSpPr>
        <p:spPr>
          <a:xfrm>
            <a:off x="6450593" y="3357888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업체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AF9637-24EA-48AD-BA32-9B44E2E4D6BD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356E8-25A0-47A3-9CA7-8242D97E502D}"/>
              </a:ext>
            </a:extLst>
          </p:cNvPr>
          <p:cNvSpPr txBox="1"/>
          <p:nvPr/>
        </p:nvSpPr>
        <p:spPr>
          <a:xfrm>
            <a:off x="1038755" y="6170371"/>
            <a:ext cx="1011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이용을 원하는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업체를 등록 및 관리</a:t>
            </a:r>
          </a:p>
        </p:txBody>
      </p:sp>
    </p:spTree>
    <p:extLst>
      <p:ext uri="{BB962C8B-B14F-4D97-AF65-F5344CB8AC3E}">
        <p14:creationId xmlns:p14="http://schemas.microsoft.com/office/powerpoint/2010/main" val="312174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 관리자 웹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A8362B-9FE0-46FF-AA3A-E0AE6974BBA8}"/>
              </a:ext>
            </a:extLst>
          </p:cNvPr>
          <p:cNvSpPr/>
          <p:nvPr/>
        </p:nvSpPr>
        <p:spPr>
          <a:xfrm>
            <a:off x="4014786" y="1501943"/>
            <a:ext cx="4114800" cy="411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593D4-3E3B-4510-8466-0CFF7ACFEC0D}"/>
              </a:ext>
            </a:extLst>
          </p:cNvPr>
          <p:cNvSpPr txBox="1"/>
          <p:nvPr/>
        </p:nvSpPr>
        <p:spPr>
          <a:xfrm>
            <a:off x="879291" y="4020837"/>
            <a:ext cx="292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데이터베이스에 저장된 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데이터 연동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서버는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apache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이용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PHP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기반 웹페이지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254D0-0EAC-4B0E-A66A-A453689463E5}"/>
              </a:ext>
            </a:extLst>
          </p:cNvPr>
          <p:cNvSpPr txBox="1"/>
          <p:nvPr/>
        </p:nvSpPr>
        <p:spPr>
          <a:xfrm>
            <a:off x="6339887" y="383989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QR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생성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및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사후 보정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75A44-5730-4BA3-A8A4-6BF2DFAD07DA}"/>
              </a:ext>
            </a:extLst>
          </p:cNvPr>
          <p:cNvSpPr txBox="1"/>
          <p:nvPr/>
        </p:nvSpPr>
        <p:spPr>
          <a:xfrm>
            <a:off x="8361909" y="4020837"/>
            <a:ext cx="266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제품에 부착하거나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창고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입출입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기록에 쓰일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QR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코드 생성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입고 제품 사후 보정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92972D-CD87-416F-87AB-5EE472122821}"/>
              </a:ext>
            </a:extLst>
          </p:cNvPr>
          <p:cNvSpPr txBox="1"/>
          <p:nvPr/>
        </p:nvSpPr>
        <p:spPr>
          <a:xfrm>
            <a:off x="1038755" y="6170371"/>
            <a:ext cx="1011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전체적인 재고 현황 및 회원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입출입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대장을 조회하여 위험 상황 발생 시 대처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AF9637-24EA-48AD-BA32-9B44E2E4D6BD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부분 원형 8">
            <a:extLst>
              <a:ext uri="{FF2B5EF4-FFF2-40B4-BE49-F238E27FC236}">
                <a16:creationId xmlns:a16="http://schemas.microsoft.com/office/drawing/2014/main" id="{BC86A15F-91C9-451F-B07E-351AEC71F772}"/>
              </a:ext>
            </a:extLst>
          </p:cNvPr>
          <p:cNvSpPr/>
          <p:nvPr/>
        </p:nvSpPr>
        <p:spPr>
          <a:xfrm>
            <a:off x="4014786" y="1501943"/>
            <a:ext cx="4114800" cy="4114800"/>
          </a:xfrm>
          <a:prstGeom prst="pie">
            <a:avLst>
              <a:gd name="adj1" fmla="val 5354653"/>
              <a:gd name="adj2" fmla="val 12403409"/>
            </a:avLst>
          </a:prstGeom>
          <a:solidFill>
            <a:srgbClr val="FEB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부분 원형 18">
            <a:extLst>
              <a:ext uri="{FF2B5EF4-FFF2-40B4-BE49-F238E27FC236}">
                <a16:creationId xmlns:a16="http://schemas.microsoft.com/office/drawing/2014/main" id="{8629CF08-D79E-45A1-A234-317A918FE82A}"/>
              </a:ext>
            </a:extLst>
          </p:cNvPr>
          <p:cNvSpPr/>
          <p:nvPr/>
        </p:nvSpPr>
        <p:spPr>
          <a:xfrm rot="7045518">
            <a:off x="4014785" y="1501942"/>
            <a:ext cx="4114800" cy="4114800"/>
          </a:xfrm>
          <a:prstGeom prst="pie">
            <a:avLst>
              <a:gd name="adj1" fmla="val 5354653"/>
              <a:gd name="adj2" fmla="val 130035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9BDA58F-A03E-4C5F-9C6D-3DD89BB4920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01B0EA-0666-4C75-B33B-90C1F424397A}"/>
              </a:ext>
            </a:extLst>
          </p:cNvPr>
          <p:cNvSpPr txBox="1"/>
          <p:nvPr/>
        </p:nvSpPr>
        <p:spPr>
          <a:xfrm>
            <a:off x="5213616" y="2393921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회원 목록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DC038-7CEF-42B3-8337-BD694FB0E99B}"/>
              </a:ext>
            </a:extLst>
          </p:cNvPr>
          <p:cNvSpPr txBox="1"/>
          <p:nvPr/>
        </p:nvSpPr>
        <p:spPr>
          <a:xfrm>
            <a:off x="7587148" y="1528585"/>
            <a:ext cx="2929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해당 기업 직원들에게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계정 제공 및 관리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58E58-72CF-4E5F-AF63-A28F8C4D8705}"/>
              </a:ext>
            </a:extLst>
          </p:cNvPr>
          <p:cNvSpPr txBox="1"/>
          <p:nvPr/>
        </p:nvSpPr>
        <p:spPr>
          <a:xfrm>
            <a:off x="4442897" y="3686009"/>
            <a:ext cx="11849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창고별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재고 현황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217875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애플리케이션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34308E-C740-4E7F-9B02-553BDC3DFAC5}"/>
              </a:ext>
            </a:extLst>
          </p:cNvPr>
          <p:cNvGrpSpPr/>
          <p:nvPr/>
        </p:nvGrpSpPr>
        <p:grpSpPr>
          <a:xfrm>
            <a:off x="498948" y="1441599"/>
            <a:ext cx="10592914" cy="4986716"/>
            <a:chOff x="737243" y="1654959"/>
            <a:chExt cx="9745559" cy="458781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656708D-E528-4845-A1FE-4A275D4DB4A8}"/>
                </a:ext>
              </a:extLst>
            </p:cNvPr>
            <p:cNvSpPr/>
            <p:nvPr/>
          </p:nvSpPr>
          <p:spPr>
            <a:xfrm>
              <a:off x="5281640" y="3504567"/>
              <a:ext cx="2738208" cy="2738208"/>
            </a:xfrm>
            <a:prstGeom prst="ellipse">
              <a:avLst/>
            </a:prstGeom>
            <a:solidFill>
              <a:schemeClr val="accent2">
                <a:lumMod val="9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B47A21D-879C-4E15-870A-05E3E094D03D}"/>
                </a:ext>
              </a:extLst>
            </p:cNvPr>
            <p:cNvSpPr/>
            <p:nvPr/>
          </p:nvSpPr>
          <p:spPr>
            <a:xfrm>
              <a:off x="3200198" y="3504567"/>
              <a:ext cx="2738208" cy="2738208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CB83C95-6A10-4B15-A7A2-03C36132A366}"/>
                </a:ext>
              </a:extLst>
            </p:cNvPr>
            <p:cNvSpPr/>
            <p:nvPr/>
          </p:nvSpPr>
          <p:spPr>
            <a:xfrm>
              <a:off x="4276283" y="1654959"/>
              <a:ext cx="2738208" cy="2738208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E6E8FA-FA51-4FCB-A511-58593319E8F0}"/>
                </a:ext>
              </a:extLst>
            </p:cNvPr>
            <p:cNvSpPr txBox="1"/>
            <p:nvPr/>
          </p:nvSpPr>
          <p:spPr>
            <a:xfrm>
              <a:off x="3248973" y="4751991"/>
              <a:ext cx="1958796" cy="424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창고 </a:t>
              </a:r>
              <a:r>
                <a:rPr lang="ko-KR" altLang="en-US" sz="2400" spc="-150" dirty="0" err="1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입출입</a:t>
              </a:r>
              <a:r>
                <a:rPr lang="ko-KR" altLang="en-US" sz="2400" spc="-150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 기록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03E88-D2A5-4382-BF39-5C6FD643FF66}"/>
                </a:ext>
              </a:extLst>
            </p:cNvPr>
            <p:cNvSpPr txBox="1"/>
            <p:nvPr/>
          </p:nvSpPr>
          <p:spPr>
            <a:xfrm>
              <a:off x="6008996" y="4741506"/>
              <a:ext cx="2011888" cy="424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+mj-ea"/>
                  <a:ea typeface="+mj-ea"/>
                </a:rPr>
                <a:t>입고 및 출고 처리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140FAA-9D80-4D03-BF3F-EBA5055974CB}"/>
                </a:ext>
              </a:extLst>
            </p:cNvPr>
            <p:cNvSpPr txBox="1"/>
            <p:nvPr/>
          </p:nvSpPr>
          <p:spPr>
            <a:xfrm>
              <a:off x="4659350" y="2824008"/>
              <a:ext cx="1972069" cy="424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2400" spc="-150" dirty="0">
                  <a:solidFill>
                    <a:schemeClr val="bg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2400" spc="-150" dirty="0">
                  <a:solidFill>
                    <a:schemeClr val="bg1"/>
                  </a:solidFill>
                  <a:latin typeface="+mj-ea"/>
                  <a:ea typeface="+mj-ea"/>
                </a:rPr>
                <a:t>로그아웃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8C053D-6073-4D59-BBD5-88BCBD656957}"/>
                </a:ext>
              </a:extLst>
            </p:cNvPr>
            <p:cNvSpPr txBox="1"/>
            <p:nvPr/>
          </p:nvSpPr>
          <p:spPr>
            <a:xfrm>
              <a:off x="737243" y="4807840"/>
              <a:ext cx="2300403" cy="594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/>
                <a:t>QR</a:t>
              </a:r>
              <a:r>
                <a:rPr lang="ko-KR" altLang="en-US" spc="-150" dirty="0"/>
                <a:t>코드 촬영을 통해</a:t>
              </a:r>
              <a:endParaRPr lang="en-US" altLang="ko-KR" spc="-150" dirty="0"/>
            </a:p>
            <a:p>
              <a:pPr algn="ctr"/>
              <a:r>
                <a:rPr lang="ko-KR" altLang="en-US" spc="-150" dirty="0"/>
                <a:t>창고 </a:t>
              </a:r>
              <a:r>
                <a:rPr lang="ko-KR" altLang="en-US" spc="-150" dirty="0" err="1"/>
                <a:t>입출입</a:t>
              </a:r>
              <a:r>
                <a:rPr lang="ko-KR" altLang="en-US" spc="-150" dirty="0"/>
                <a:t> 기록</a:t>
              </a:r>
              <a:endParaRPr lang="en-US" altLang="ko-KR" spc="-15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7448D4-47AC-4258-96D2-B073EB0500B1}"/>
                </a:ext>
              </a:extLst>
            </p:cNvPr>
            <p:cNvSpPr txBox="1"/>
            <p:nvPr/>
          </p:nvSpPr>
          <p:spPr>
            <a:xfrm>
              <a:off x="8182399" y="4807841"/>
              <a:ext cx="2300403" cy="594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/>
                <a:t>QR</a:t>
              </a:r>
              <a:r>
                <a:rPr lang="ko-KR" altLang="en-US" spc="-150" dirty="0"/>
                <a:t>코드 촬영을 통해</a:t>
              </a:r>
              <a:endParaRPr lang="en-US" altLang="ko-KR" spc="-150" dirty="0"/>
            </a:p>
            <a:p>
              <a:pPr algn="ctr"/>
              <a:r>
                <a:rPr lang="ko-KR" altLang="en-US" spc="-150" dirty="0"/>
                <a:t>제품의 입고 및 출고 처리</a:t>
              </a:r>
              <a:endParaRPr lang="en-US" altLang="ko-KR" spc="-1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0C44F4-F36D-4309-82E0-226521C09767}"/>
                </a:ext>
              </a:extLst>
            </p:cNvPr>
            <p:cNvSpPr txBox="1"/>
            <p:nvPr/>
          </p:nvSpPr>
          <p:spPr>
            <a:xfrm>
              <a:off x="7085919" y="2157197"/>
              <a:ext cx="2517518" cy="849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/>
                <a:t>기업 관리자에게</a:t>
              </a:r>
              <a:endParaRPr lang="en-US" altLang="ko-KR" spc="-150" dirty="0"/>
            </a:p>
            <a:p>
              <a:pPr algn="ctr"/>
              <a:r>
                <a:rPr lang="ko-KR" altLang="en-US" spc="-150" dirty="0"/>
                <a:t>계정을 제공 받은 사용자만이</a:t>
              </a:r>
              <a:endParaRPr lang="en-US" altLang="ko-KR" spc="-150" dirty="0"/>
            </a:p>
            <a:p>
              <a:pPr algn="ctr"/>
              <a:r>
                <a:rPr lang="ko-KR" altLang="en-US" spc="-150" dirty="0"/>
                <a:t>앱 이용 가능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66DFEF-5580-4F9E-BD5B-55968745DD9C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71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C12864-FB5D-40D6-B45C-630AC8529021}"/>
              </a:ext>
            </a:extLst>
          </p:cNvPr>
          <p:cNvSpPr txBox="1"/>
          <p:nvPr/>
        </p:nvSpPr>
        <p:spPr>
          <a:xfrm>
            <a:off x="2891405" y="5738613"/>
            <a:ext cx="640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 일정에 따라 수정될 수 있음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E5FC2E-575D-44AE-B206-ECC19B22956F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9ADA1EA1-A722-4EBB-8FEC-8A7DAB12AAA0}"/>
              </a:ext>
            </a:extLst>
          </p:cNvPr>
          <p:cNvGraphicFramePr>
            <a:graphicFrameLocks noGrp="1"/>
          </p:cNvGraphicFramePr>
          <p:nvPr/>
        </p:nvGraphicFramePr>
        <p:xfrm>
          <a:off x="1124431" y="1767844"/>
          <a:ext cx="9943137" cy="342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05">
                  <a:extLst>
                    <a:ext uri="{9D8B030D-6E8A-4147-A177-3AD203B41FA5}">
                      <a16:colId xmlns:a16="http://schemas.microsoft.com/office/drawing/2014/main" val="3533804416"/>
                    </a:ext>
                  </a:extLst>
                </a:gridCol>
                <a:gridCol w="3693537">
                  <a:extLst>
                    <a:ext uri="{9D8B030D-6E8A-4147-A177-3AD203B41FA5}">
                      <a16:colId xmlns:a16="http://schemas.microsoft.com/office/drawing/2014/main" val="1930736041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788338014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3441533154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330116586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4208166810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447682887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2263214416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1148979693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4088031183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4051450642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285540131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3889072316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313046095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1143150571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1325455154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1023863191"/>
                    </a:ext>
                  </a:extLst>
                </a:gridCol>
                <a:gridCol w="289267">
                  <a:extLst>
                    <a:ext uri="{9D8B030D-6E8A-4147-A177-3AD203B41FA5}">
                      <a16:colId xmlns:a16="http://schemas.microsoft.com/office/drawing/2014/main" val="4018740250"/>
                    </a:ext>
                  </a:extLst>
                </a:gridCol>
                <a:gridCol w="1079023">
                  <a:extLst>
                    <a:ext uri="{9D8B030D-6E8A-4147-A177-3AD203B41FA5}">
                      <a16:colId xmlns:a16="http://schemas.microsoft.com/office/drawing/2014/main" val="544960122"/>
                    </a:ext>
                  </a:extLst>
                </a:gridCol>
              </a:tblGrid>
              <a:tr h="4232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B5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B5E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추진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B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B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B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B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B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575515"/>
                  </a:ext>
                </a:extLst>
              </a:tr>
              <a:tr h="423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455922"/>
                  </a:ext>
                </a:extLst>
              </a:tr>
              <a:tr h="429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프로젝트 방향 분석 및 계획서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6228"/>
                  </a:ext>
                </a:extLst>
              </a:tr>
              <a:tr h="429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화면 상세 설계서 및 디자인 시안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182177"/>
                  </a:ext>
                </a:extLst>
              </a:tr>
              <a:tr h="429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웹 및 앱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중간고사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267333"/>
                  </a:ext>
                </a:extLst>
              </a:tr>
              <a:tr h="429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통합 및 디버깅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49321"/>
                  </a:ext>
                </a:extLst>
              </a:tr>
              <a:tr h="429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테스트 및 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550897"/>
                  </a:ext>
                </a:extLst>
              </a:tr>
              <a:tr h="429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문서화 작업 및 발표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9D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877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49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8E6EBA-C1A7-43A8-9D17-3F2A0083D1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FB845F-9BBF-4549-9877-EC826A248447}"/>
              </a:ext>
            </a:extLst>
          </p:cNvPr>
          <p:cNvSpPr/>
          <p:nvPr/>
        </p:nvSpPr>
        <p:spPr>
          <a:xfrm>
            <a:off x="3810000" y="2881712"/>
            <a:ext cx="4572000" cy="1320799"/>
          </a:xfrm>
          <a:prstGeom prst="rect">
            <a:avLst/>
          </a:prstGeom>
          <a:solidFill>
            <a:srgbClr val="F0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E7AB2-6E9B-47B5-82BF-5D3426563DE1}"/>
              </a:ext>
            </a:extLst>
          </p:cNvPr>
          <p:cNvSpPr txBox="1"/>
          <p:nvPr/>
        </p:nvSpPr>
        <p:spPr>
          <a:xfrm>
            <a:off x="4932862" y="3280501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수행 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F85BB-CB94-4889-80F3-F89B19299D3F}"/>
              </a:ext>
            </a:extLst>
          </p:cNvPr>
          <p:cNvSpPr txBox="1"/>
          <p:nvPr/>
        </p:nvSpPr>
        <p:spPr>
          <a:xfrm>
            <a:off x="1299184" y="1707265"/>
            <a:ext cx="2624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Part 3, 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806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수행 현황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DD26B0-3C2B-4A53-AB04-FB175DF027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51" y="2433051"/>
            <a:ext cx="1991898" cy="199189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A5F6AB-0833-45C7-9E3B-AC3690C911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05" y="2433051"/>
            <a:ext cx="1991898" cy="19918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2906C9-B1CC-4060-A9D4-095F6F363E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97" y="2433051"/>
            <a:ext cx="1991898" cy="19918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D656E3-17B5-48D0-9796-4E04D6090400}"/>
              </a:ext>
            </a:extLst>
          </p:cNvPr>
          <p:cNvSpPr txBox="1"/>
          <p:nvPr/>
        </p:nvSpPr>
        <p:spPr>
          <a:xfrm>
            <a:off x="1355378" y="4835028"/>
            <a:ext cx="292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상세 설계서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1A292A-7337-4795-8441-D6438F7803E6}"/>
              </a:ext>
            </a:extLst>
          </p:cNvPr>
          <p:cNvSpPr txBox="1"/>
          <p:nvPr/>
        </p:nvSpPr>
        <p:spPr>
          <a:xfrm>
            <a:off x="4631224" y="4835028"/>
            <a:ext cx="292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시안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BF9356-6BB6-4A47-A1BB-9C490CA68D99}"/>
              </a:ext>
            </a:extLst>
          </p:cNvPr>
          <p:cNvSpPr txBox="1"/>
          <p:nvPr/>
        </p:nvSpPr>
        <p:spPr>
          <a:xfrm>
            <a:off x="7907071" y="4835028"/>
            <a:ext cx="292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ERD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70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화면 상세 설계서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155374-31EF-4F66-B16A-F1AD558D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21" y="1261451"/>
            <a:ext cx="4289579" cy="2412888"/>
          </a:xfrm>
          <a:prstGeom prst="rect">
            <a:avLst/>
          </a:prstGeom>
          <a:ln>
            <a:solidFill>
              <a:srgbClr val="474652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18E70E2-87A0-4222-9DCC-67357E37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82" y="1261450"/>
            <a:ext cx="4289580" cy="2412889"/>
          </a:xfrm>
          <a:prstGeom prst="rect">
            <a:avLst/>
          </a:prstGeom>
          <a:ln>
            <a:solidFill>
              <a:srgbClr val="474652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B8844C1-DEE4-437F-B96B-FC57220B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721" y="4013140"/>
            <a:ext cx="4289579" cy="2412888"/>
          </a:xfrm>
          <a:prstGeom prst="rect">
            <a:avLst/>
          </a:prstGeom>
          <a:ln>
            <a:solidFill>
              <a:srgbClr val="474652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5819BDA-587A-44DE-A301-F255017D4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683" y="4013140"/>
            <a:ext cx="4289579" cy="2412888"/>
          </a:xfrm>
          <a:prstGeom prst="rect">
            <a:avLst/>
          </a:prstGeom>
          <a:ln>
            <a:solidFill>
              <a:srgbClr val="474652"/>
            </a:solidFill>
          </a:ln>
        </p:spPr>
      </p:pic>
    </p:spTree>
    <p:extLst>
      <p:ext uri="{BB962C8B-B14F-4D97-AF65-F5344CB8AC3E}">
        <p14:creationId xmlns:p14="http://schemas.microsoft.com/office/powerpoint/2010/main" val="93114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화면 상세 설계서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476F84-A3A8-4FFB-85B7-3C5D4C9E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21" y="1261451"/>
            <a:ext cx="4289579" cy="24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99B0D0-67A5-470B-AF94-EFBD5456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21" y="4013140"/>
            <a:ext cx="4289580" cy="2412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EB6463-140F-4F88-9A98-DD6281DE3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2" y="1261449"/>
            <a:ext cx="4289579" cy="24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0F2AF5-C403-4112-A492-B6FF44AF7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599" y="4013140"/>
            <a:ext cx="4289582" cy="2412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328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49CCC5-A6C6-4427-B887-ABA4E4399E0B}"/>
              </a:ext>
            </a:extLst>
          </p:cNvPr>
          <p:cNvCxnSpPr/>
          <p:nvPr/>
        </p:nvCxnSpPr>
        <p:spPr>
          <a:xfrm>
            <a:off x="457200" y="965200"/>
            <a:ext cx="563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2B9AA8-7F76-41AC-BDFD-1466CFBDD3F6}"/>
              </a:ext>
            </a:extLst>
          </p:cNvPr>
          <p:cNvSpPr txBox="1"/>
          <p:nvPr/>
        </p:nvSpPr>
        <p:spPr>
          <a:xfrm>
            <a:off x="457200" y="2968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FAB3F1-19E5-4885-AB94-E1E103E57374}"/>
              </a:ext>
            </a:extLst>
          </p:cNvPr>
          <p:cNvGrpSpPr/>
          <p:nvPr/>
        </p:nvGrpSpPr>
        <p:grpSpPr>
          <a:xfrm>
            <a:off x="767634" y="1900836"/>
            <a:ext cx="4505406" cy="707886"/>
            <a:chOff x="767634" y="2238492"/>
            <a:chExt cx="4505406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EEEDF0-282B-438C-ABC0-502CC3664B6B}"/>
                </a:ext>
              </a:extLst>
            </p:cNvPr>
            <p:cNvSpPr txBox="1"/>
            <p:nvPr/>
          </p:nvSpPr>
          <p:spPr>
            <a:xfrm>
              <a:off x="2143760" y="2354580"/>
              <a:ext cx="256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목적 및 필요성</a:t>
              </a:r>
            </a:p>
          </p:txBody>
        </p:sp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D2A997A7-4526-4DF2-8132-A3980CE44B53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182BD7-8E16-41D3-8371-84522BC32261}"/>
                </a:ext>
              </a:extLst>
            </p:cNvPr>
            <p:cNvSpPr txBox="1"/>
            <p:nvPr/>
          </p:nvSpPr>
          <p:spPr>
            <a:xfrm>
              <a:off x="767634" y="2238492"/>
              <a:ext cx="4860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2AF14E-D156-406D-B222-C378A29D3B26}"/>
              </a:ext>
            </a:extLst>
          </p:cNvPr>
          <p:cNvGrpSpPr/>
          <p:nvPr/>
        </p:nvGrpSpPr>
        <p:grpSpPr>
          <a:xfrm>
            <a:off x="767634" y="2949444"/>
            <a:ext cx="4505406" cy="707886"/>
            <a:chOff x="767634" y="2238492"/>
            <a:chExt cx="4505406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436C32-9EAA-48F3-9975-C6EF35573D40}"/>
                </a:ext>
              </a:extLst>
            </p:cNvPr>
            <p:cNvSpPr txBox="1"/>
            <p:nvPr/>
          </p:nvSpPr>
          <p:spPr>
            <a:xfrm>
              <a:off x="2143760" y="2354580"/>
              <a:ext cx="256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내용 및  개발 일정</a:t>
              </a:r>
            </a:p>
          </p:txBody>
        </p:sp>
        <p:sp>
          <p:nvSpPr>
            <p:cNvPr id="13" name="양쪽 대괄호 12">
              <a:extLst>
                <a:ext uri="{FF2B5EF4-FFF2-40B4-BE49-F238E27FC236}">
                  <a16:creationId xmlns:a16="http://schemas.microsoft.com/office/drawing/2014/main" id="{B03166D6-E5CE-41C7-B4A9-D1A041CEEFA9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24856D-A238-4835-A982-B4DC8A6B517E}"/>
                </a:ext>
              </a:extLst>
            </p:cNvPr>
            <p:cNvSpPr txBox="1"/>
            <p:nvPr/>
          </p:nvSpPr>
          <p:spPr>
            <a:xfrm>
              <a:off x="767634" y="2238492"/>
              <a:ext cx="4860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B4D7AA0-268A-4302-AE37-8DA290AE7E66}"/>
              </a:ext>
            </a:extLst>
          </p:cNvPr>
          <p:cNvGrpSpPr/>
          <p:nvPr/>
        </p:nvGrpSpPr>
        <p:grpSpPr>
          <a:xfrm>
            <a:off x="767634" y="3982842"/>
            <a:ext cx="4505406" cy="707886"/>
            <a:chOff x="767634" y="2238492"/>
            <a:chExt cx="4505406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318138-64C2-4768-AD92-08E3F520A212}"/>
                </a:ext>
              </a:extLst>
            </p:cNvPr>
            <p:cNvSpPr txBox="1"/>
            <p:nvPr/>
          </p:nvSpPr>
          <p:spPr>
            <a:xfrm>
              <a:off x="2143760" y="2354580"/>
              <a:ext cx="256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수행 현황</a:t>
              </a:r>
            </a:p>
          </p:txBody>
        </p:sp>
        <p:sp>
          <p:nvSpPr>
            <p:cNvPr id="17" name="양쪽 대괄호 16">
              <a:extLst>
                <a:ext uri="{FF2B5EF4-FFF2-40B4-BE49-F238E27FC236}">
                  <a16:creationId xmlns:a16="http://schemas.microsoft.com/office/drawing/2014/main" id="{0FFB1A5A-CEB5-4711-86DD-016845ADDA3B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E106E8-227B-4215-BE91-150B390F39C6}"/>
                </a:ext>
              </a:extLst>
            </p:cNvPr>
            <p:cNvSpPr txBox="1"/>
            <p:nvPr/>
          </p:nvSpPr>
          <p:spPr>
            <a:xfrm>
              <a:off x="767634" y="2238492"/>
              <a:ext cx="4860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D16624-48B4-425F-AFF2-7D038497FFE0}"/>
              </a:ext>
            </a:extLst>
          </p:cNvPr>
          <p:cNvGrpSpPr/>
          <p:nvPr/>
        </p:nvGrpSpPr>
        <p:grpSpPr>
          <a:xfrm>
            <a:off x="767634" y="5068924"/>
            <a:ext cx="4505406" cy="707886"/>
            <a:chOff x="767634" y="2238492"/>
            <a:chExt cx="4505406" cy="7078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7025-AD85-4BC7-AAFD-23FEFE4DD413}"/>
                </a:ext>
              </a:extLst>
            </p:cNvPr>
            <p:cNvSpPr txBox="1"/>
            <p:nvPr/>
          </p:nvSpPr>
          <p:spPr>
            <a:xfrm>
              <a:off x="2143760" y="2354580"/>
              <a:ext cx="256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 및  회의 일정</a:t>
              </a:r>
            </a:p>
          </p:txBody>
        </p:sp>
        <p:sp>
          <p:nvSpPr>
            <p:cNvPr id="25" name="양쪽 대괄호 24">
              <a:extLst>
                <a:ext uri="{FF2B5EF4-FFF2-40B4-BE49-F238E27FC236}">
                  <a16:creationId xmlns:a16="http://schemas.microsoft.com/office/drawing/2014/main" id="{901344ED-17C7-4063-86BF-F8A1B8E14520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66C456-AAD9-4A14-ABC5-02AC558D18BA}"/>
                </a:ext>
              </a:extLst>
            </p:cNvPr>
            <p:cNvSpPr txBox="1"/>
            <p:nvPr/>
          </p:nvSpPr>
          <p:spPr>
            <a:xfrm>
              <a:off x="767634" y="2238492"/>
              <a:ext cx="4860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 descr="텍스트, 병, 시험관, 유리덮개이(가) 표시된 사진&#10;&#10;자동 생성된 설명">
            <a:extLst>
              <a:ext uri="{FF2B5EF4-FFF2-40B4-BE49-F238E27FC236}">
                <a16:creationId xmlns:a16="http://schemas.microsoft.com/office/drawing/2014/main" id="{8A8D7933-0F04-4D16-BF27-D4E61ABEE1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12036"/>
            <a:ext cx="6096000" cy="69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2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화면 상세 설계서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CBD59C-E9C5-469A-9E17-80CF398A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21" y="1261449"/>
            <a:ext cx="4289579" cy="24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51C363-937F-418A-82D8-3303A521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97" y="1261446"/>
            <a:ext cx="4289584" cy="24128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574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웹 화면 상세 설계서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BBC8D6-2125-41E9-A0AB-A5A69399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98" y="1261448"/>
            <a:ext cx="4289579" cy="24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4522C3-471D-41F9-92BE-88B066DA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21" y="4013141"/>
            <a:ext cx="4289579" cy="24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4698CC-92C4-45DA-9A0F-876E967B4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597" y="4013140"/>
            <a:ext cx="4289580" cy="2412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ABB91C-667B-4579-A226-B8189E878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514" y="1261446"/>
            <a:ext cx="4289582" cy="2412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779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10E5E4-6258-40FF-94F0-6707F4507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96" y="1261449"/>
            <a:ext cx="4289579" cy="24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C8E6BD-1F83-4C19-B403-6D7B2D0E6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17" y="4013141"/>
            <a:ext cx="4289579" cy="24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E07B4F-D417-4F4B-A451-838B2BE38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596" y="4013141"/>
            <a:ext cx="4289579" cy="24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BC80438-9FCC-4187-826B-85DE1E59E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517" y="1261449"/>
            <a:ext cx="4289579" cy="24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81C102-C2F5-4A87-A93C-5A43166F050D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웹 화면 상세 설계서</a:t>
            </a:r>
          </a:p>
        </p:txBody>
      </p:sp>
    </p:spTree>
    <p:extLst>
      <p:ext uri="{BB962C8B-B14F-4D97-AF65-F5344CB8AC3E}">
        <p14:creationId xmlns:p14="http://schemas.microsoft.com/office/powerpoint/2010/main" val="230093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979E194-5358-4B00-A5D2-ED25A93E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20" y="1261449"/>
            <a:ext cx="4289579" cy="24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33DA9F-2B05-4EE6-B788-08736C888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95" y="1261449"/>
            <a:ext cx="4289579" cy="24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50B4B4-BFAC-4976-9CD8-9C791522FAAD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웹 화면 상세 설계서</a:t>
            </a:r>
          </a:p>
        </p:txBody>
      </p:sp>
    </p:spTree>
    <p:extLst>
      <p:ext uri="{BB962C8B-B14F-4D97-AF65-F5344CB8AC3E}">
        <p14:creationId xmlns:p14="http://schemas.microsoft.com/office/powerpoint/2010/main" val="2653718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개발자 웹 화면 상세 설계서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D9CE90-8FF6-4191-BD0F-9B1A20A4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17" y="1261449"/>
            <a:ext cx="4289579" cy="2412888"/>
          </a:xfrm>
          <a:prstGeom prst="rect">
            <a:avLst/>
          </a:prstGeom>
          <a:ln>
            <a:solidFill>
              <a:srgbClr val="474652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655A92-F449-45C1-82EF-873BB45F7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95" y="1261449"/>
            <a:ext cx="4289579" cy="2412888"/>
          </a:xfrm>
          <a:prstGeom prst="rect">
            <a:avLst/>
          </a:prstGeom>
          <a:ln>
            <a:solidFill>
              <a:srgbClr val="47465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F4C335-BA1E-42BB-8393-7C127D10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17" y="4013141"/>
            <a:ext cx="4289580" cy="2412889"/>
          </a:xfrm>
          <a:prstGeom prst="rect">
            <a:avLst/>
          </a:prstGeom>
          <a:ln>
            <a:solidFill>
              <a:srgbClr val="47465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A4025A-C9C7-4AD9-8A69-1890C3C37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594" y="4013190"/>
            <a:ext cx="4289579" cy="2412888"/>
          </a:xfrm>
          <a:prstGeom prst="rect">
            <a:avLst/>
          </a:prstGeom>
          <a:ln>
            <a:solidFill>
              <a:srgbClr val="474652"/>
            </a:solidFill>
          </a:ln>
        </p:spPr>
      </p:pic>
    </p:spTree>
    <p:extLst>
      <p:ext uri="{BB962C8B-B14F-4D97-AF65-F5344CB8AC3E}">
        <p14:creationId xmlns:p14="http://schemas.microsoft.com/office/powerpoint/2010/main" val="83595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디자인 시안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087DCB-3031-4277-A194-856895EF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6" y="1991430"/>
            <a:ext cx="5898938" cy="3318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4BE436-84B4-485D-92C3-65D704E5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98" y="1991430"/>
            <a:ext cx="5898938" cy="33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0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디자인 시안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E755D6-21E3-4B5C-9800-FF6C391F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4" y="1991430"/>
            <a:ext cx="5898939" cy="33181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54268C-46ED-4CBB-B8B2-ABE8C5394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97" y="1991430"/>
            <a:ext cx="5898939" cy="3318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4881566" y="5923280"/>
            <a:ext cx="242887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수정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7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015418" y="5923280"/>
            <a:ext cx="21611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창고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입출입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F0B5C1-7F0B-40C7-81A6-9E8C0C0F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5" y="1991430"/>
            <a:ext cx="5898939" cy="33181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FABB43-685A-4ADF-ACF0-A2DD7CB8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96" y="1991429"/>
            <a:ext cx="5898939" cy="33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0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120416" y="5923280"/>
            <a:ext cx="19511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입고 처리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AD577F-6572-4575-B085-4F17CCEB5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5" y="1991429"/>
            <a:ext cx="5898940" cy="33181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7BD2CC-4B52-46F4-AE2B-A557E1EB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95" y="1991429"/>
            <a:ext cx="5898940" cy="33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8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120416" y="5923280"/>
            <a:ext cx="19511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입고 처리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EFFE1-3CCF-4461-A74D-430EC936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5" y="1991429"/>
            <a:ext cx="5898940" cy="33181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2EB3DF-83A0-412C-AE9B-B9E503CB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95" y="1991429"/>
            <a:ext cx="5898940" cy="33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3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8E6EBA-C1A7-43A8-9D17-3F2A0083D1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FB845F-9BBF-4549-9877-EC826A248447}"/>
              </a:ext>
            </a:extLst>
          </p:cNvPr>
          <p:cNvSpPr/>
          <p:nvPr/>
        </p:nvSpPr>
        <p:spPr>
          <a:xfrm>
            <a:off x="3810000" y="2881712"/>
            <a:ext cx="4572000" cy="1320799"/>
          </a:xfrm>
          <a:prstGeom prst="rect">
            <a:avLst/>
          </a:prstGeom>
          <a:solidFill>
            <a:srgbClr val="F0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E7AB2-6E9B-47B5-82BF-5D3426563DE1}"/>
              </a:ext>
            </a:extLst>
          </p:cNvPr>
          <p:cNvSpPr txBox="1"/>
          <p:nvPr/>
        </p:nvSpPr>
        <p:spPr>
          <a:xfrm>
            <a:off x="4560965" y="3280501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목적 및 필요성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F85BB-CB94-4889-80F3-F89B19299D3F}"/>
              </a:ext>
            </a:extLst>
          </p:cNvPr>
          <p:cNvSpPr txBox="1"/>
          <p:nvPr/>
        </p:nvSpPr>
        <p:spPr>
          <a:xfrm>
            <a:off x="1299184" y="1707265"/>
            <a:ext cx="2624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Part 1, 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898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120416" y="5923280"/>
            <a:ext cx="19511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입고 처리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9B87E9-49F4-4EE9-849F-EA79B918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836" y="1264970"/>
            <a:ext cx="7694328" cy="43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10044734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120416" y="5923280"/>
            <a:ext cx="19511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출고 처리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3C639F-4E4C-4820-9D9F-6D41B344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5" y="1991429"/>
            <a:ext cx="5898940" cy="33181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942D77-9317-4689-95BA-9AAD61F6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97" y="1991429"/>
            <a:ext cx="5898942" cy="33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149270" y="5923280"/>
            <a:ext cx="18934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42D39C-DEFA-45AF-93CD-93918ED1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2" y="1991429"/>
            <a:ext cx="5898942" cy="33181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D0331-B8FE-4E7E-BA91-FCEC0A7B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98" y="1991428"/>
            <a:ext cx="5898942" cy="33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9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254267" y="5923280"/>
            <a:ext cx="168347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5A7211-B373-487A-A8ED-ED439AAB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5" y="1302983"/>
            <a:ext cx="7559169" cy="42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4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120419" y="5923280"/>
            <a:ext cx="19511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사후 보정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157115-7879-437E-8859-BF2BDEDA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5" y="1302983"/>
            <a:ext cx="7559169" cy="42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7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206179" y="5923280"/>
            <a:ext cx="177965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QR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6D989-5C21-43AD-881F-45EA1D33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5" y="1302984"/>
            <a:ext cx="7559169" cy="42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2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4747720" y="5923280"/>
            <a:ext cx="26965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창고 목록 및 등록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5CD822-E4EC-44E4-95C5-52C3098FF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2" y="1991428"/>
            <a:ext cx="5898942" cy="33181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3A269E-BAE3-46A6-A0E0-1824B220A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95" y="1991428"/>
            <a:ext cx="5898943" cy="33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6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4747720" y="5923280"/>
            <a:ext cx="26965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직원 목록 및 등록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94A411-F43B-4354-A58E-B7672E55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3" y="1991428"/>
            <a:ext cx="5898943" cy="3318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1E657E-4037-4051-90AB-03A21082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96" y="1991428"/>
            <a:ext cx="5898943" cy="33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015421" y="5923280"/>
            <a:ext cx="21611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입출입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현황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F59D6C-CF07-42EC-BA7B-4AB03665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4" y="1302984"/>
            <a:ext cx="7559169" cy="42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120418" y="5923280"/>
            <a:ext cx="19511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재고 현황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4B8229-97BD-4CEE-8482-DCB0DC8B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5" y="1302983"/>
            <a:ext cx="7559169" cy="42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5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1160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유해화학물질을 이용한 범죄 및 테러가 발생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6B4704-44A7-44CD-ADE3-AED05278E579}"/>
              </a:ext>
            </a:extLst>
          </p:cNvPr>
          <p:cNvSpPr txBox="1"/>
          <p:nvPr/>
        </p:nvSpPr>
        <p:spPr>
          <a:xfrm>
            <a:off x="1466798" y="1474119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스토킹한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70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교제 거부하자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‘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염산테러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EE167-E6BA-4EC8-A011-711355A697E4}"/>
              </a:ext>
            </a:extLst>
          </p:cNvPr>
          <p:cNvSpPr txBox="1"/>
          <p:nvPr/>
        </p:nvSpPr>
        <p:spPr>
          <a:xfrm>
            <a:off x="4812607" y="2306220"/>
            <a:ext cx="3261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조선일보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68381-B793-47B0-BD2D-1C53843B7AB0}"/>
              </a:ext>
            </a:extLst>
          </p:cNvPr>
          <p:cNvSpPr txBox="1"/>
          <p:nvPr/>
        </p:nvSpPr>
        <p:spPr>
          <a:xfrm>
            <a:off x="5554334" y="1459592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관악경찰서에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염산테러한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E0434-84B2-4D62-B2D9-92F9F148E432}"/>
              </a:ext>
            </a:extLst>
          </p:cNvPr>
          <p:cNvSpPr txBox="1"/>
          <p:nvPr/>
        </p:nvSpPr>
        <p:spPr>
          <a:xfrm>
            <a:off x="9167829" y="1434556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영국에서 화학물질로 만든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사제폭발물을 이용해 테러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C00BBF-8D5F-4CB1-A68B-76DE7C8DD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13"/>
          <a:stretch/>
        </p:blipFill>
        <p:spPr>
          <a:xfrm>
            <a:off x="336149" y="2580723"/>
            <a:ext cx="4059176" cy="22942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269072-4802-47E1-9F32-C145E73E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141" y="2659849"/>
            <a:ext cx="3269264" cy="2450652"/>
          </a:xfrm>
          <a:prstGeom prst="rect">
            <a:avLst/>
          </a:prstGeom>
        </p:spPr>
      </p:pic>
      <p:pic>
        <p:nvPicPr>
          <p:cNvPr id="19" name="그림 18" descr="향료, 음식이(가) 표시된 사진&#10;&#10;자동 생성된 설명">
            <a:extLst>
              <a:ext uri="{FF2B5EF4-FFF2-40B4-BE49-F238E27FC236}">
                <a16:creationId xmlns:a16="http://schemas.microsoft.com/office/drawing/2014/main" id="{8383048A-DEA0-4A1D-B760-61087946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35"/>
          <a:stretch/>
        </p:blipFill>
        <p:spPr>
          <a:xfrm>
            <a:off x="8798158" y="2460108"/>
            <a:ext cx="2854024" cy="26543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BFF85A-349A-4931-8F7F-DD557FA6F2A5}"/>
              </a:ext>
            </a:extLst>
          </p:cNvPr>
          <p:cNvSpPr txBox="1"/>
          <p:nvPr/>
        </p:nvSpPr>
        <p:spPr>
          <a:xfrm>
            <a:off x="409903" y="2352072"/>
            <a:ext cx="3261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연합뉴스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775B2B-D4C9-4B01-A646-784E3959C4EF}"/>
              </a:ext>
            </a:extLst>
          </p:cNvPr>
          <p:cNvSpPr txBox="1"/>
          <p:nvPr/>
        </p:nvSpPr>
        <p:spPr>
          <a:xfrm>
            <a:off x="8754176" y="2272946"/>
            <a:ext cx="3261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한겨례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B30E60-CD66-4008-9444-7F8F35B3F155}"/>
              </a:ext>
            </a:extLst>
          </p:cNvPr>
          <p:cNvSpPr/>
          <p:nvPr/>
        </p:nvSpPr>
        <p:spPr>
          <a:xfrm>
            <a:off x="3387208" y="5651381"/>
            <a:ext cx="5847803" cy="5282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594A4D-CF5B-4582-996E-F6CF5C322AC5}"/>
              </a:ext>
            </a:extLst>
          </p:cNvPr>
          <p:cNvSpPr txBox="1"/>
          <p:nvPr/>
        </p:nvSpPr>
        <p:spPr>
          <a:xfrm>
            <a:off x="3666280" y="5633963"/>
            <a:ext cx="584780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화학물질 불법 유통 및 판매는 범죄에 악용될 가능성이 있음</a:t>
            </a:r>
            <a:endParaRPr lang="en-US" altLang="ko-KR" sz="1600" spc="-15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689ACC-5DFC-42F3-8FE9-B85AE12DEAD9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86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디자인 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2B5B8-B25C-496C-B55E-4F7634A823DA}"/>
              </a:ext>
            </a:extLst>
          </p:cNvPr>
          <p:cNvSpPr txBox="1"/>
          <p:nvPr/>
        </p:nvSpPr>
        <p:spPr>
          <a:xfrm>
            <a:off x="5120418" y="5923280"/>
            <a:ext cx="19511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재고 관리 화면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909C1E-BA10-4FA1-B5A6-95291AED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5" y="1302983"/>
            <a:ext cx="7559169" cy="42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0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31F0CF-D844-4E26-8097-4A7FCD03A795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6800-7743-4115-BBAA-288513F40FF5}"/>
              </a:ext>
            </a:extLst>
          </p:cNvPr>
          <p:cNvSpPr txBox="1"/>
          <p:nvPr/>
        </p:nvSpPr>
        <p:spPr>
          <a:xfrm flipH="1">
            <a:off x="409902" y="222774"/>
            <a:ext cx="63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ERD</a:t>
            </a:r>
            <a:endParaRPr lang="ko-KR" altLang="en-US" sz="32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471A07-EF14-473F-941F-A5EFA02AA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36" y="1394236"/>
            <a:ext cx="8700127" cy="48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8E6EBA-C1A7-43A8-9D17-3F2A0083D1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FB845F-9BBF-4549-9877-EC826A248447}"/>
              </a:ext>
            </a:extLst>
          </p:cNvPr>
          <p:cNvSpPr/>
          <p:nvPr/>
        </p:nvSpPr>
        <p:spPr>
          <a:xfrm>
            <a:off x="3556911" y="2881710"/>
            <a:ext cx="5907931" cy="1320799"/>
          </a:xfrm>
          <a:prstGeom prst="rect">
            <a:avLst/>
          </a:prstGeom>
          <a:solidFill>
            <a:srgbClr val="F0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E7AB2-6E9B-47B5-82BF-5D3426563DE1}"/>
              </a:ext>
            </a:extLst>
          </p:cNvPr>
          <p:cNvSpPr txBox="1"/>
          <p:nvPr/>
        </p:nvSpPr>
        <p:spPr>
          <a:xfrm>
            <a:off x="4430028" y="3249721"/>
            <a:ext cx="4161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분담 및 회의 일정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F85BB-CB94-4889-80F3-F89B19299D3F}"/>
              </a:ext>
            </a:extLst>
          </p:cNvPr>
          <p:cNvSpPr txBox="1"/>
          <p:nvPr/>
        </p:nvSpPr>
        <p:spPr>
          <a:xfrm>
            <a:off x="1299184" y="1707265"/>
            <a:ext cx="2472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4, 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7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7417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88AC59-1142-43D4-A290-350F2B024FD4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C55C611-A83D-4A90-9502-314F33521716}"/>
              </a:ext>
            </a:extLst>
          </p:cNvPr>
          <p:cNvGrpSpPr/>
          <p:nvPr/>
        </p:nvGrpSpPr>
        <p:grpSpPr>
          <a:xfrm>
            <a:off x="1528211" y="1316816"/>
            <a:ext cx="10123475" cy="797768"/>
            <a:chOff x="1561767" y="1121622"/>
            <a:chExt cx="10123475" cy="79776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8F482A5-C122-4746-B8A4-0FCD4ADBA70B}"/>
                </a:ext>
              </a:extLst>
            </p:cNvPr>
            <p:cNvSpPr/>
            <p:nvPr/>
          </p:nvSpPr>
          <p:spPr>
            <a:xfrm>
              <a:off x="1561767" y="1121622"/>
              <a:ext cx="9068466" cy="7977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EC8A89-C677-4BF7-9924-030D9BF61076}"/>
                </a:ext>
              </a:extLst>
            </p:cNvPr>
            <p:cNvSpPr txBox="1"/>
            <p:nvPr/>
          </p:nvSpPr>
          <p:spPr>
            <a:xfrm>
              <a:off x="3029825" y="1335840"/>
              <a:ext cx="237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이서정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99BF400-4903-4C27-A5A6-D5C993539853}"/>
                </a:ext>
              </a:extLst>
            </p:cNvPr>
            <p:cNvSpPr/>
            <p:nvPr/>
          </p:nvSpPr>
          <p:spPr>
            <a:xfrm>
              <a:off x="1561785" y="1121632"/>
              <a:ext cx="1240938" cy="7896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FF1DA-F184-49EE-BE27-451C2154703D}"/>
                </a:ext>
              </a:extLst>
            </p:cNvPr>
            <p:cNvSpPr txBox="1"/>
            <p:nvPr/>
          </p:nvSpPr>
          <p:spPr>
            <a:xfrm>
              <a:off x="4945554" y="1328527"/>
              <a:ext cx="6739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팀장</a:t>
              </a:r>
              <a:r>
                <a:rPr lang="en-US" altLang="ko-KR" dirty="0"/>
                <a:t>, WEB </a:t>
              </a:r>
              <a:r>
                <a:rPr lang="ko-KR" altLang="en-US" dirty="0"/>
                <a:t>개발</a:t>
              </a:r>
              <a:r>
                <a:rPr lang="en-US" altLang="ko-KR" dirty="0"/>
                <a:t>   </a:t>
              </a:r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87BCC9-1957-4BCB-B9DA-BEA5DA96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605" y="1223362"/>
              <a:ext cx="601297" cy="601297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1B73CD8-5295-4A06-B80C-1D7CE51FFEE8}"/>
              </a:ext>
            </a:extLst>
          </p:cNvPr>
          <p:cNvGrpSpPr/>
          <p:nvPr/>
        </p:nvGrpSpPr>
        <p:grpSpPr>
          <a:xfrm>
            <a:off x="1528211" y="2420811"/>
            <a:ext cx="10123475" cy="797768"/>
            <a:chOff x="1561767" y="1121622"/>
            <a:chExt cx="10123475" cy="797768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8C1C517-6B6C-4827-B583-9371B04B76FF}"/>
                </a:ext>
              </a:extLst>
            </p:cNvPr>
            <p:cNvSpPr/>
            <p:nvPr/>
          </p:nvSpPr>
          <p:spPr>
            <a:xfrm>
              <a:off x="1561767" y="1121622"/>
              <a:ext cx="9068466" cy="7977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A03E049-5F83-4FDC-8394-B9A96A110380}"/>
                </a:ext>
              </a:extLst>
            </p:cNvPr>
            <p:cNvSpPr txBox="1"/>
            <p:nvPr/>
          </p:nvSpPr>
          <p:spPr>
            <a:xfrm>
              <a:off x="3029825" y="1335840"/>
              <a:ext cx="237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김주영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EC0DAE5-1F35-47F8-97E0-BEDBB613B759}"/>
                </a:ext>
              </a:extLst>
            </p:cNvPr>
            <p:cNvSpPr/>
            <p:nvPr/>
          </p:nvSpPr>
          <p:spPr>
            <a:xfrm>
              <a:off x="1561785" y="1121632"/>
              <a:ext cx="1240938" cy="7896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9A2D6C4-9499-46C4-A3BF-1E4C8ED4DF5B}"/>
                </a:ext>
              </a:extLst>
            </p:cNvPr>
            <p:cNvSpPr txBox="1"/>
            <p:nvPr/>
          </p:nvSpPr>
          <p:spPr>
            <a:xfrm>
              <a:off x="4945554" y="1335840"/>
              <a:ext cx="6739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애플리케이션 개발</a:t>
              </a:r>
              <a:r>
                <a:rPr lang="en-US" altLang="ko-KR" dirty="0"/>
                <a:t>, DB </a:t>
              </a:r>
              <a:r>
                <a:rPr lang="ko-KR" altLang="en-US" dirty="0"/>
                <a:t>구축</a:t>
              </a: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AADABB0-800E-4B80-A21B-C0B589255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605" y="1223362"/>
              <a:ext cx="601297" cy="601297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28B0192-4113-4752-BB3B-26ECE321E678}"/>
              </a:ext>
            </a:extLst>
          </p:cNvPr>
          <p:cNvGrpSpPr/>
          <p:nvPr/>
        </p:nvGrpSpPr>
        <p:grpSpPr>
          <a:xfrm>
            <a:off x="1528211" y="3497958"/>
            <a:ext cx="10123475" cy="797768"/>
            <a:chOff x="1561767" y="1121622"/>
            <a:chExt cx="10123475" cy="79776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BCD6CC0-307B-4E37-B1CF-2EFF0A97CBCE}"/>
                </a:ext>
              </a:extLst>
            </p:cNvPr>
            <p:cNvSpPr/>
            <p:nvPr/>
          </p:nvSpPr>
          <p:spPr>
            <a:xfrm>
              <a:off x="1561767" y="1121622"/>
              <a:ext cx="9068466" cy="7977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7FA2D0-26B9-44EE-A1E1-C63C47CEA928}"/>
                </a:ext>
              </a:extLst>
            </p:cNvPr>
            <p:cNvSpPr txBox="1"/>
            <p:nvPr/>
          </p:nvSpPr>
          <p:spPr>
            <a:xfrm>
              <a:off x="3029825" y="1335840"/>
              <a:ext cx="237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박재완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06D39AB-25B9-4C03-92F7-0A734BF5AECA}"/>
                </a:ext>
              </a:extLst>
            </p:cNvPr>
            <p:cNvSpPr/>
            <p:nvPr/>
          </p:nvSpPr>
          <p:spPr>
            <a:xfrm>
              <a:off x="1561785" y="1121632"/>
              <a:ext cx="1240938" cy="7896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5A6D523-284D-4CBB-B75D-2CAB72472527}"/>
                </a:ext>
              </a:extLst>
            </p:cNvPr>
            <p:cNvSpPr txBox="1"/>
            <p:nvPr/>
          </p:nvSpPr>
          <p:spPr>
            <a:xfrm>
              <a:off x="4945554" y="1328527"/>
              <a:ext cx="6739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WEB </a:t>
              </a:r>
              <a:r>
                <a:rPr lang="ko-KR" altLang="en-US" dirty="0"/>
                <a:t>개발</a:t>
              </a:r>
              <a:r>
                <a:rPr lang="en-US" altLang="ko-KR" dirty="0"/>
                <a:t>, </a:t>
              </a:r>
              <a:r>
                <a:rPr lang="ko-KR" altLang="en-US" dirty="0"/>
                <a:t>서버 구축 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52559784-7B30-421B-8813-09750660E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605" y="1223362"/>
              <a:ext cx="601297" cy="601297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FD94AA0-4356-4301-B8EA-80260C93A8A5}"/>
              </a:ext>
            </a:extLst>
          </p:cNvPr>
          <p:cNvGrpSpPr/>
          <p:nvPr/>
        </p:nvGrpSpPr>
        <p:grpSpPr>
          <a:xfrm>
            <a:off x="1528211" y="4536511"/>
            <a:ext cx="10123475" cy="797768"/>
            <a:chOff x="1561767" y="1121622"/>
            <a:chExt cx="10123475" cy="79776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7E6C069-57A3-4C52-9792-DC1F0F2D64BF}"/>
                </a:ext>
              </a:extLst>
            </p:cNvPr>
            <p:cNvSpPr/>
            <p:nvPr/>
          </p:nvSpPr>
          <p:spPr>
            <a:xfrm>
              <a:off x="1561767" y="1121622"/>
              <a:ext cx="9068466" cy="7977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EC69CA-697F-49C5-9B06-26FAF16AEAEC}"/>
                </a:ext>
              </a:extLst>
            </p:cNvPr>
            <p:cNvSpPr txBox="1"/>
            <p:nvPr/>
          </p:nvSpPr>
          <p:spPr>
            <a:xfrm>
              <a:off x="3029825" y="1335840"/>
              <a:ext cx="237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오주영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052AA21-3955-44FA-B49C-E9DF95252151}"/>
                </a:ext>
              </a:extLst>
            </p:cNvPr>
            <p:cNvSpPr/>
            <p:nvPr/>
          </p:nvSpPr>
          <p:spPr>
            <a:xfrm>
              <a:off x="1561785" y="1121632"/>
              <a:ext cx="1240938" cy="7896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A192371-8226-4FC7-8C8D-24E26D0750E7}"/>
                </a:ext>
              </a:extLst>
            </p:cNvPr>
            <p:cNvSpPr txBox="1"/>
            <p:nvPr/>
          </p:nvSpPr>
          <p:spPr>
            <a:xfrm>
              <a:off x="4945554" y="1330526"/>
              <a:ext cx="6739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애플리케이션 개발 및 디자인 담당</a:t>
              </a: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6816371-8724-452B-8145-920D728C1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605" y="1223362"/>
              <a:ext cx="601297" cy="601297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E021927-244F-46C5-982C-C9566A12B468}"/>
              </a:ext>
            </a:extLst>
          </p:cNvPr>
          <p:cNvGrpSpPr/>
          <p:nvPr/>
        </p:nvGrpSpPr>
        <p:grpSpPr>
          <a:xfrm>
            <a:off x="1528211" y="5573045"/>
            <a:ext cx="10158429" cy="797768"/>
            <a:chOff x="1561767" y="1121622"/>
            <a:chExt cx="10158429" cy="79776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18ABC51-BD90-4A33-A80B-36ABA0766334}"/>
                </a:ext>
              </a:extLst>
            </p:cNvPr>
            <p:cNvSpPr/>
            <p:nvPr/>
          </p:nvSpPr>
          <p:spPr>
            <a:xfrm>
              <a:off x="1561767" y="1121622"/>
              <a:ext cx="9068466" cy="7977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D0039A-2637-4610-8914-89E2A0E84240}"/>
                </a:ext>
              </a:extLst>
            </p:cNvPr>
            <p:cNvSpPr txBox="1"/>
            <p:nvPr/>
          </p:nvSpPr>
          <p:spPr>
            <a:xfrm>
              <a:off x="3029825" y="1335840"/>
              <a:ext cx="237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조인후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4C16111-51ED-4089-A278-7200C14F4933}"/>
                </a:ext>
              </a:extLst>
            </p:cNvPr>
            <p:cNvSpPr/>
            <p:nvPr/>
          </p:nvSpPr>
          <p:spPr>
            <a:xfrm>
              <a:off x="1561785" y="1121632"/>
              <a:ext cx="1240938" cy="7896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9EAF491-A57C-49BB-867A-F19441FAF329}"/>
                </a:ext>
              </a:extLst>
            </p:cNvPr>
            <p:cNvSpPr txBox="1"/>
            <p:nvPr/>
          </p:nvSpPr>
          <p:spPr>
            <a:xfrm>
              <a:off x="4980508" y="1328109"/>
              <a:ext cx="6739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WEB </a:t>
              </a:r>
              <a:r>
                <a:rPr lang="ko-KR" altLang="en-US" dirty="0"/>
                <a:t>개발 및 </a:t>
              </a:r>
              <a:r>
                <a:rPr lang="en-US" altLang="ko-KR" dirty="0"/>
                <a:t>DB </a:t>
              </a:r>
              <a:r>
                <a:rPr lang="ko-KR" altLang="en-US" dirty="0"/>
                <a:t>구축</a:t>
              </a: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3C8EEF7F-64CB-4C51-9088-53C5FCDB0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605" y="1223362"/>
              <a:ext cx="601297" cy="601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79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7417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F482A5-C122-4746-B8A4-0FCD4ADBA70B}"/>
              </a:ext>
            </a:extLst>
          </p:cNvPr>
          <p:cNvSpPr/>
          <p:nvPr/>
        </p:nvSpPr>
        <p:spPr>
          <a:xfrm>
            <a:off x="420063" y="1183625"/>
            <a:ext cx="11427481" cy="5369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0E1F2-D685-4D8B-98A7-84A5837290BC}"/>
              </a:ext>
            </a:extLst>
          </p:cNvPr>
          <p:cNvSpPr txBox="1"/>
          <p:nvPr/>
        </p:nvSpPr>
        <p:spPr>
          <a:xfrm>
            <a:off x="5591926" y="1219135"/>
            <a:ext cx="512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미팅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팀미팅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88AC59-1142-43D4-A290-350F2B024FD4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B1BD67-00D6-44DF-A170-A0CEC603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73" y="1413712"/>
            <a:ext cx="3379247" cy="5012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실내, 벽, 테이블, 회의실이(가) 표시된 사진&#10;&#10;자동 생성된 설명">
            <a:extLst>
              <a:ext uri="{FF2B5EF4-FFF2-40B4-BE49-F238E27FC236}">
                <a16:creationId xmlns:a16="http://schemas.microsoft.com/office/drawing/2014/main" id="{4F6232BC-890A-4DD5-B14A-3789D845EA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11" y="1640672"/>
            <a:ext cx="3947431" cy="2220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0F25A5-1714-4ED6-801F-61EF7B9BD1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03" y="4072578"/>
            <a:ext cx="4451298" cy="2386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7417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F482A5-C122-4746-B8A4-0FCD4ADBA70B}"/>
              </a:ext>
            </a:extLst>
          </p:cNvPr>
          <p:cNvSpPr/>
          <p:nvPr/>
        </p:nvSpPr>
        <p:spPr>
          <a:xfrm>
            <a:off x="420063" y="1183625"/>
            <a:ext cx="11427481" cy="5369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0E1F2-D685-4D8B-98A7-84A5837290BC}"/>
              </a:ext>
            </a:extLst>
          </p:cNvPr>
          <p:cNvSpPr txBox="1"/>
          <p:nvPr/>
        </p:nvSpPr>
        <p:spPr>
          <a:xfrm>
            <a:off x="5591926" y="1219135"/>
            <a:ext cx="512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번째 미팅 진행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88AC59-1142-43D4-A290-350F2B024FD4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1562E8-B64A-4DCD-BE9B-C7D24C64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96" y="1326776"/>
            <a:ext cx="3380273" cy="5226424"/>
          </a:xfrm>
          <a:prstGeom prst="rect">
            <a:avLst/>
          </a:prstGeom>
        </p:spPr>
      </p:pic>
      <p:pic>
        <p:nvPicPr>
          <p:cNvPr id="14" name="그림 13" descr="사람이(가) 표시된 사진&#10;&#10;자동 생성된 설명">
            <a:extLst>
              <a:ext uri="{FF2B5EF4-FFF2-40B4-BE49-F238E27FC236}">
                <a16:creationId xmlns:a16="http://schemas.microsoft.com/office/drawing/2014/main" id="{5AD2F5BB-CA8C-40C9-9223-ACA2483DF2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29" y="1684315"/>
            <a:ext cx="3915045" cy="2202213"/>
          </a:xfrm>
          <a:prstGeom prst="rect">
            <a:avLst/>
          </a:prstGeom>
        </p:spPr>
      </p:pic>
      <p:pic>
        <p:nvPicPr>
          <p:cNvPr id="18" name="그림 17" descr="사람, 실내, 그룹이(가) 표시된 사진&#10;&#10;자동 생성된 설명">
            <a:extLst>
              <a:ext uri="{FF2B5EF4-FFF2-40B4-BE49-F238E27FC236}">
                <a16:creationId xmlns:a16="http://schemas.microsoft.com/office/drawing/2014/main" id="{0EB9987F-A793-43F4-BFCA-2DDB74EAD6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29" y="4135432"/>
            <a:ext cx="3915045" cy="220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7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7417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F482A5-C122-4746-B8A4-0FCD4ADBA70B}"/>
              </a:ext>
            </a:extLst>
          </p:cNvPr>
          <p:cNvSpPr/>
          <p:nvPr/>
        </p:nvSpPr>
        <p:spPr>
          <a:xfrm>
            <a:off x="420063" y="1183625"/>
            <a:ext cx="11427481" cy="5369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0E1F2-D685-4D8B-98A7-84A5837290BC}"/>
              </a:ext>
            </a:extLst>
          </p:cNvPr>
          <p:cNvSpPr txBox="1"/>
          <p:nvPr/>
        </p:nvSpPr>
        <p:spPr>
          <a:xfrm>
            <a:off x="5591926" y="1219135"/>
            <a:ext cx="512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번째 미팅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팀미팅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88AC59-1142-43D4-A290-350F2B024FD4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7C835D-9B7E-4472-9005-7CA35038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1" y="1376456"/>
            <a:ext cx="3385778" cy="5176744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82D98B9-E794-41CE-AC35-3C5F7BC1B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9306768">
            <a:extLst>
              <a:ext uri="{FF2B5EF4-FFF2-40B4-BE49-F238E27FC236}">
                <a16:creationId xmlns:a16="http://schemas.microsoft.com/office/drawing/2014/main" id="{B0511D12-B7C8-4A98-A1CE-1077DA45A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528" y="1588467"/>
            <a:ext cx="3015319" cy="226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텍스트, 모니터, 전자기기, iPod이(가) 표시된 사진&#10;&#10;자동 생성된 설명">
            <a:extLst>
              <a:ext uri="{FF2B5EF4-FFF2-40B4-BE49-F238E27FC236}">
                <a16:creationId xmlns:a16="http://schemas.microsoft.com/office/drawing/2014/main" id="{19F3757E-BF92-4D5D-AE3A-32C906340E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34" y="4030299"/>
            <a:ext cx="4140366" cy="23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7417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F482A5-C122-4746-B8A4-0FCD4ADBA70B}"/>
              </a:ext>
            </a:extLst>
          </p:cNvPr>
          <p:cNvSpPr/>
          <p:nvPr/>
        </p:nvSpPr>
        <p:spPr>
          <a:xfrm>
            <a:off x="420063" y="1183625"/>
            <a:ext cx="11427481" cy="5369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0E1F2-D685-4D8B-98A7-84A5837290BC}"/>
              </a:ext>
            </a:extLst>
          </p:cNvPr>
          <p:cNvSpPr txBox="1"/>
          <p:nvPr/>
        </p:nvSpPr>
        <p:spPr>
          <a:xfrm>
            <a:off x="3534430" y="1342547"/>
            <a:ext cx="512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미팅 진행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88AC59-1142-43D4-A290-350F2B024FD4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2D98B9-E794-41CE-AC35-3C5F7BC1B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D088C9F6-056C-456E-8B30-3541A34D36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47" y="2020997"/>
            <a:ext cx="7288306" cy="40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6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186915"/>
            <a:ext cx="7417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F482A5-C122-4746-B8A4-0FCD4ADBA70B}"/>
              </a:ext>
            </a:extLst>
          </p:cNvPr>
          <p:cNvSpPr/>
          <p:nvPr/>
        </p:nvSpPr>
        <p:spPr>
          <a:xfrm>
            <a:off x="420063" y="1183625"/>
            <a:ext cx="11427481" cy="5369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0E1F2-D685-4D8B-98A7-84A5837290BC}"/>
              </a:ext>
            </a:extLst>
          </p:cNvPr>
          <p:cNvSpPr txBox="1"/>
          <p:nvPr/>
        </p:nvSpPr>
        <p:spPr>
          <a:xfrm>
            <a:off x="5896773" y="1264714"/>
            <a:ext cx="512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29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 번째 미팅 진행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88AC59-1142-43D4-A290-350F2B024FD4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2D98B9-E794-41CE-AC35-3C5F7BC1B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0D82B1-1F5A-4436-8E0E-846008B5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19" y="1202008"/>
            <a:ext cx="3475428" cy="530414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E5984A41-2F4D-4CB8-AAC8-C2056E8F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365" y="1714316"/>
            <a:ext cx="27714308" cy="103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98917224">
            <a:extLst>
              <a:ext uri="{FF2B5EF4-FFF2-40B4-BE49-F238E27FC236}">
                <a16:creationId xmlns:a16="http://schemas.microsoft.com/office/drawing/2014/main" id="{173DD2C6-7AAB-4289-A2D6-1D4514BE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49" y="1758498"/>
            <a:ext cx="3953189" cy="222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523420E4-F958-4C8B-B18F-E0D67B563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50" y="4646903"/>
            <a:ext cx="21404962" cy="802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98919672">
            <a:extLst>
              <a:ext uri="{FF2B5EF4-FFF2-40B4-BE49-F238E27FC236}">
                <a16:creationId xmlns:a16="http://schemas.microsoft.com/office/drawing/2014/main" id="{921471E5-E3C2-43BB-B56F-D7D1A9ABC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49" y="4203421"/>
            <a:ext cx="3953529" cy="222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1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186915"/>
            <a:ext cx="7417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F482A5-C122-4746-B8A4-0FCD4ADBA70B}"/>
              </a:ext>
            </a:extLst>
          </p:cNvPr>
          <p:cNvSpPr/>
          <p:nvPr/>
        </p:nvSpPr>
        <p:spPr>
          <a:xfrm>
            <a:off x="420063" y="1183625"/>
            <a:ext cx="11427481" cy="5369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0E1F2-D685-4D8B-98A7-84A5837290BC}"/>
              </a:ext>
            </a:extLst>
          </p:cNvPr>
          <p:cNvSpPr txBox="1"/>
          <p:nvPr/>
        </p:nvSpPr>
        <p:spPr>
          <a:xfrm>
            <a:off x="3534430" y="1264714"/>
            <a:ext cx="512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미팅 진행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88AC59-1142-43D4-A290-350F2B024FD4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2D98B9-E794-41CE-AC35-3C5F7BC1B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984A41-2F4D-4CB8-AAC8-C2056E8F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365" y="1714316"/>
            <a:ext cx="27714308" cy="103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23420E4-F958-4C8B-B18F-E0D67B563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50" y="4646903"/>
            <a:ext cx="21404962" cy="802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 descr="텍스트, 사람, 실내, 놓은이(가) 표시된 사진&#10;&#10;자동 생성된 설명">
            <a:extLst>
              <a:ext uri="{FF2B5EF4-FFF2-40B4-BE49-F238E27FC236}">
                <a16:creationId xmlns:a16="http://schemas.microsoft.com/office/drawing/2014/main" id="{63D0B169-F327-4224-9437-FDF5F3FB14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81021" y="1412385"/>
            <a:ext cx="3595255" cy="4793673"/>
          </a:xfrm>
          <a:prstGeom prst="rect">
            <a:avLst/>
          </a:prstGeom>
        </p:spPr>
      </p:pic>
      <p:pic>
        <p:nvPicPr>
          <p:cNvPr id="13" name="그림 12" descr="텍스트, 실내, 사람이(가) 표시된 사진&#10;&#10;자동 생성된 설명">
            <a:extLst>
              <a:ext uri="{FF2B5EF4-FFF2-40B4-BE49-F238E27FC236}">
                <a16:creationId xmlns:a16="http://schemas.microsoft.com/office/drawing/2014/main" id="{E76BE3B2-2CBF-4DE7-958D-2DB038E9DF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94" y="1977485"/>
            <a:ext cx="3041072" cy="40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0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1160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화학 물질 유출은 다양한 사고 발생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6B4704-44A7-44CD-ADE3-AED05278E579}"/>
              </a:ext>
            </a:extLst>
          </p:cNvPr>
          <p:cNvSpPr txBox="1"/>
          <p:nvPr/>
        </p:nvSpPr>
        <p:spPr>
          <a:xfrm>
            <a:off x="1167102" y="1482828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울산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에쓰오일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송유관서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원유 유출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EE167-E6BA-4EC8-A011-711355A697E4}"/>
              </a:ext>
            </a:extLst>
          </p:cNvPr>
          <p:cNvSpPr txBox="1"/>
          <p:nvPr/>
        </p:nvSpPr>
        <p:spPr>
          <a:xfrm>
            <a:off x="4380398" y="2323017"/>
            <a:ext cx="32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우리문화신문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68381-B793-47B0-BD2D-1C53843B7AB0}"/>
              </a:ext>
            </a:extLst>
          </p:cNvPr>
          <p:cNvSpPr txBox="1"/>
          <p:nvPr/>
        </p:nvSpPr>
        <p:spPr>
          <a:xfrm>
            <a:off x="5079844" y="1449740"/>
            <a:ext cx="2462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페놀유출사고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162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명이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오염된 수돗물 마셔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E0434-84B2-4D62-B2D9-92F9F148E432}"/>
              </a:ext>
            </a:extLst>
          </p:cNvPr>
          <p:cNvSpPr txBox="1"/>
          <p:nvPr/>
        </p:nvSpPr>
        <p:spPr>
          <a:xfrm>
            <a:off x="9331337" y="1434556"/>
            <a:ext cx="178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울산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LG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화학 화재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대기오염 상황 조사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FF85A-349A-4931-8F7F-DD557FA6F2A5}"/>
              </a:ext>
            </a:extLst>
          </p:cNvPr>
          <p:cNvSpPr txBox="1"/>
          <p:nvPr/>
        </p:nvSpPr>
        <p:spPr>
          <a:xfrm>
            <a:off x="495179" y="2360780"/>
            <a:ext cx="32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국민일보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775B2B-D4C9-4B01-A646-784E3959C4EF}"/>
              </a:ext>
            </a:extLst>
          </p:cNvPr>
          <p:cNvSpPr txBox="1"/>
          <p:nvPr/>
        </p:nvSpPr>
        <p:spPr>
          <a:xfrm>
            <a:off x="8594487" y="2262621"/>
            <a:ext cx="32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0" i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동아닷컴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B30E60-CD66-4008-9444-7F8F35B3F155}"/>
              </a:ext>
            </a:extLst>
          </p:cNvPr>
          <p:cNvSpPr/>
          <p:nvPr/>
        </p:nvSpPr>
        <p:spPr>
          <a:xfrm>
            <a:off x="2546485" y="5765478"/>
            <a:ext cx="7099030" cy="5282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594A4D-CF5B-4582-996E-F6CF5C322AC5}"/>
              </a:ext>
            </a:extLst>
          </p:cNvPr>
          <p:cNvSpPr txBox="1"/>
          <p:nvPr/>
        </p:nvSpPr>
        <p:spPr>
          <a:xfrm>
            <a:off x="2251694" y="5789770"/>
            <a:ext cx="7767914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화학사고는 국민 안전 및 토양</a:t>
            </a:r>
            <a:r>
              <a:rPr lang="en-US" altLang="ko-KR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</a:t>
            </a:r>
            <a:r>
              <a:rPr lang="en-US" altLang="ko-KR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수질 등 환경사고와 직결될 가능성이 있음</a:t>
            </a:r>
            <a:endParaRPr lang="en-US" altLang="ko-KR" spc="-15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3E169A-C4B6-4868-903A-18B6BDF54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9" y="2677266"/>
            <a:ext cx="3261361" cy="24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991년 낙동강 페놀유출 사건에 대한 규탄대회, 출처 환경운동연합">
            <a:extLst>
              <a:ext uri="{FF2B5EF4-FFF2-40B4-BE49-F238E27FC236}">
                <a16:creationId xmlns:a16="http://schemas.microsoft.com/office/drawing/2014/main" id="{CF419B6F-C5B5-4A29-B690-114D0ECC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398" y="2689830"/>
            <a:ext cx="3664643" cy="246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60F42B-8727-47BA-9A07-77E1AA4DB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488" y="2630794"/>
            <a:ext cx="3261361" cy="24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0B3AB9-0B7A-489F-A9E4-B91AF0A040A4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54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186915"/>
            <a:ext cx="7417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endParaRPr lang="ko-KR" altLang="en-US" sz="32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F482A5-C122-4746-B8A4-0FCD4ADBA70B}"/>
              </a:ext>
            </a:extLst>
          </p:cNvPr>
          <p:cNvSpPr/>
          <p:nvPr/>
        </p:nvSpPr>
        <p:spPr>
          <a:xfrm>
            <a:off x="420063" y="1183625"/>
            <a:ext cx="11427481" cy="5369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0E1F2-D685-4D8B-98A7-84A5837290BC}"/>
              </a:ext>
            </a:extLst>
          </p:cNvPr>
          <p:cNvSpPr txBox="1"/>
          <p:nvPr/>
        </p:nvSpPr>
        <p:spPr>
          <a:xfrm>
            <a:off x="3572232" y="1332428"/>
            <a:ext cx="512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 문서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HUB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업로드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88AC59-1142-43D4-A290-350F2B024FD4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2D98B9-E794-41CE-AC35-3C5F7BC1B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984A41-2F4D-4CB8-AAC8-C2056E8F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365" y="1714316"/>
            <a:ext cx="27714308" cy="103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23420E4-F958-4C8B-B18F-E0D67B563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50" y="4646903"/>
            <a:ext cx="21404962" cy="802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9FF09D-9553-4189-B95B-0D200723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335" y="1885518"/>
            <a:ext cx="7653551" cy="45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6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FD93DFA-62B1-4D72-BEF2-CB395C2C1753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437CD5-4F7B-4C9A-8256-51E670716B04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F85BF7-4A8E-41B4-88CE-386A82E7A38C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3FDB974-8AF2-4B42-9C51-7F6A676D6652}"/>
              </a:ext>
            </a:extLst>
          </p:cNvPr>
          <p:cNvSpPr txBox="1"/>
          <p:nvPr/>
        </p:nvSpPr>
        <p:spPr>
          <a:xfrm>
            <a:off x="4189457" y="2305423"/>
            <a:ext cx="4643133" cy="2247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3800" b="1" i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endParaRPr lang="ko-KR" altLang="en-US" sz="13800" b="1" i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74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A8E54-0545-4A6D-B73D-A9B48321108D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2F80A5-F839-41C6-904C-78B5BA35DB6C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5529A3-5475-42CD-A1B2-D3497D8FB418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60F33D4-C92E-44D8-A480-BB58E972BDED}"/>
              </a:ext>
            </a:extLst>
          </p:cNvPr>
          <p:cNvSpPr txBox="1"/>
          <p:nvPr/>
        </p:nvSpPr>
        <p:spPr>
          <a:xfrm>
            <a:off x="3961127" y="295194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8A29E1-29E0-463B-A914-F80C918479D4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7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7417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선정 배경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F482A5-C122-4746-B8A4-0FCD4ADBA70B}"/>
              </a:ext>
            </a:extLst>
          </p:cNvPr>
          <p:cNvSpPr/>
          <p:nvPr/>
        </p:nvSpPr>
        <p:spPr>
          <a:xfrm>
            <a:off x="337090" y="1492969"/>
            <a:ext cx="5483393" cy="48691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F2C55-72A1-4CA9-B8D3-723BC457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9" y="2386023"/>
            <a:ext cx="5302714" cy="360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CD3811-03AB-40F3-9F7F-4104A7E73C2B}"/>
              </a:ext>
            </a:extLst>
          </p:cNvPr>
          <p:cNvSpPr txBox="1"/>
          <p:nvPr/>
        </p:nvSpPr>
        <p:spPr>
          <a:xfrm>
            <a:off x="4413265" y="6002118"/>
            <a:ext cx="168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경북제일신보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0E1F2-D685-4D8B-98A7-84A5837290BC}"/>
              </a:ext>
            </a:extLst>
          </p:cNvPr>
          <p:cNvSpPr txBox="1"/>
          <p:nvPr/>
        </p:nvSpPr>
        <p:spPr>
          <a:xfrm>
            <a:off x="427429" y="1616331"/>
            <a:ext cx="512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화학물질관리법 개정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화학물질 판매 시 본인인증절차 필요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D192D-3FAA-4285-B34C-52D328F0E8C0}"/>
              </a:ext>
            </a:extLst>
          </p:cNvPr>
          <p:cNvSpPr txBox="1"/>
          <p:nvPr/>
        </p:nvSpPr>
        <p:spPr>
          <a:xfrm>
            <a:off x="6926486" y="3394075"/>
            <a:ext cx="5061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화학물질들은 </a:t>
            </a:r>
            <a:r>
              <a:rPr lang="ko-KR" altLang="en-US" sz="24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유통</a:t>
            </a:r>
            <a:r>
              <a:rPr lang="en-US" altLang="ko-KR" sz="24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24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더욱 특별한 관리가 요구됨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F484232-0366-4051-94D6-B59B05908139}"/>
              </a:ext>
            </a:extLst>
          </p:cNvPr>
          <p:cNvSpPr/>
          <p:nvPr/>
        </p:nvSpPr>
        <p:spPr>
          <a:xfrm rot="16200000">
            <a:off x="6443411" y="3233877"/>
            <a:ext cx="320842" cy="10156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56FE4D-1C99-4FC4-A221-18211030E7FA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6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선정 목적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BFBD7F-5741-48E4-9C6B-7146F971F5FB}"/>
              </a:ext>
            </a:extLst>
          </p:cNvPr>
          <p:cNvSpPr/>
          <p:nvPr/>
        </p:nvSpPr>
        <p:spPr>
          <a:xfrm>
            <a:off x="513561" y="1475519"/>
            <a:ext cx="2209196" cy="4725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5C8C18-F075-49B9-8282-B8AC81F681F6}"/>
              </a:ext>
            </a:extLst>
          </p:cNvPr>
          <p:cNvSpPr/>
          <p:nvPr/>
        </p:nvSpPr>
        <p:spPr>
          <a:xfrm>
            <a:off x="513561" y="1475519"/>
            <a:ext cx="2209196" cy="712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F68F3C-85C2-4458-9C22-6C69DAC75173}"/>
              </a:ext>
            </a:extLst>
          </p:cNvPr>
          <p:cNvSpPr/>
          <p:nvPr/>
        </p:nvSpPr>
        <p:spPr>
          <a:xfrm>
            <a:off x="9469242" y="1475519"/>
            <a:ext cx="2209196" cy="4725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EF56353-D6B8-4917-B4CD-64BFDB286960}"/>
              </a:ext>
            </a:extLst>
          </p:cNvPr>
          <p:cNvSpPr/>
          <p:nvPr/>
        </p:nvSpPr>
        <p:spPr>
          <a:xfrm>
            <a:off x="3498788" y="1475519"/>
            <a:ext cx="2209196" cy="4725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4CF5B5-C8DF-4F9F-9049-A7E41C7890A5}"/>
              </a:ext>
            </a:extLst>
          </p:cNvPr>
          <p:cNvSpPr/>
          <p:nvPr/>
        </p:nvSpPr>
        <p:spPr>
          <a:xfrm>
            <a:off x="6484015" y="1475519"/>
            <a:ext cx="2209196" cy="4725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30B289-E085-429C-BFA8-3B1CDBB19DA9}"/>
              </a:ext>
            </a:extLst>
          </p:cNvPr>
          <p:cNvSpPr txBox="1"/>
          <p:nvPr/>
        </p:nvSpPr>
        <p:spPr>
          <a:xfrm>
            <a:off x="2947576" y="37329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650B63-49F7-4189-BE8B-C92780B74EDA}"/>
              </a:ext>
            </a:extLst>
          </p:cNvPr>
          <p:cNvSpPr txBox="1"/>
          <p:nvPr/>
        </p:nvSpPr>
        <p:spPr>
          <a:xfrm>
            <a:off x="5927678" y="37329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FDB1D7-188F-44EF-B31D-F89007D796EF}"/>
              </a:ext>
            </a:extLst>
          </p:cNvPr>
          <p:cNvSpPr txBox="1"/>
          <p:nvPr/>
        </p:nvSpPr>
        <p:spPr>
          <a:xfrm>
            <a:off x="8907779" y="37329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9000E-E906-476A-A693-0C0742E2A6D1}"/>
              </a:ext>
            </a:extLst>
          </p:cNvPr>
          <p:cNvSpPr txBox="1"/>
          <p:nvPr/>
        </p:nvSpPr>
        <p:spPr>
          <a:xfrm>
            <a:off x="1132291" y="1643919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48BC39-148C-43AE-8C90-96BAC586ACB2}"/>
              </a:ext>
            </a:extLst>
          </p:cNvPr>
          <p:cNvSpPr/>
          <p:nvPr/>
        </p:nvSpPr>
        <p:spPr>
          <a:xfrm>
            <a:off x="3498787" y="1475519"/>
            <a:ext cx="2209196" cy="712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2DA7D2-C6F0-42E4-AD1D-077C0F1F83E5}"/>
              </a:ext>
            </a:extLst>
          </p:cNvPr>
          <p:cNvSpPr txBox="1"/>
          <p:nvPr/>
        </p:nvSpPr>
        <p:spPr>
          <a:xfrm>
            <a:off x="4142671" y="1643919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3334A53-BFA5-43F7-9A91-2C1ED37EA325}"/>
              </a:ext>
            </a:extLst>
          </p:cNvPr>
          <p:cNvSpPr/>
          <p:nvPr/>
        </p:nvSpPr>
        <p:spPr>
          <a:xfrm>
            <a:off x="6484012" y="1475519"/>
            <a:ext cx="2209196" cy="712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9088800-0945-40BA-BA7E-8B445146FC78}"/>
              </a:ext>
            </a:extLst>
          </p:cNvPr>
          <p:cNvSpPr txBox="1"/>
          <p:nvPr/>
        </p:nvSpPr>
        <p:spPr>
          <a:xfrm>
            <a:off x="7128764" y="1643919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15788D-925C-4F72-BCD2-6375943D45A9}"/>
              </a:ext>
            </a:extLst>
          </p:cNvPr>
          <p:cNvSpPr/>
          <p:nvPr/>
        </p:nvSpPr>
        <p:spPr>
          <a:xfrm>
            <a:off x="9469238" y="1475519"/>
            <a:ext cx="2209196" cy="712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B83349-AE5D-4818-8A54-ECDC7AA7B9AE}"/>
              </a:ext>
            </a:extLst>
          </p:cNvPr>
          <p:cNvSpPr txBox="1"/>
          <p:nvPr/>
        </p:nvSpPr>
        <p:spPr>
          <a:xfrm>
            <a:off x="10105085" y="1643919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6341FB-7EB5-44C8-A915-EAF54C4FF8F4}"/>
              </a:ext>
            </a:extLst>
          </p:cNvPr>
          <p:cNvSpPr txBox="1"/>
          <p:nvPr/>
        </p:nvSpPr>
        <p:spPr>
          <a:xfrm>
            <a:off x="697232" y="3145168"/>
            <a:ext cx="1821177" cy="1552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화학물질의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불법 유통 및 판매 방지를 위해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재고관리 시스템의 개선이 필요함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B42047-735E-42AD-85DE-6C801EBAC430}"/>
              </a:ext>
            </a:extLst>
          </p:cNvPr>
          <p:cNvSpPr txBox="1"/>
          <p:nvPr/>
        </p:nvSpPr>
        <p:spPr>
          <a:xfrm>
            <a:off x="3682459" y="3145168"/>
            <a:ext cx="1821177" cy="1552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화학물질 사고의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위험을 방지해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국민과 지역사회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안보 증진을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목적으로 함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97BA09-2FDC-4CB4-9AB7-EEAC249A1DFA}"/>
              </a:ext>
            </a:extLst>
          </p:cNvPr>
          <p:cNvSpPr txBox="1"/>
          <p:nvPr/>
        </p:nvSpPr>
        <p:spPr>
          <a:xfrm>
            <a:off x="6667687" y="3289018"/>
            <a:ext cx="1821177" cy="125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관제 상황에서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활용하기 위해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플랫폼과 모니터링 시스템이 필요함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19E1D2-E678-4F85-B4EB-68610EB5D497}"/>
              </a:ext>
            </a:extLst>
          </p:cNvPr>
          <p:cNvSpPr txBox="1"/>
          <p:nvPr/>
        </p:nvSpPr>
        <p:spPr>
          <a:xfrm>
            <a:off x="9663247" y="3209585"/>
            <a:ext cx="1821177" cy="125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‘S-CHEMI’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고위험 유해물질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예방을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목적으로 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B1E817-3274-4708-AEA0-07ADEBA0D55D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68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8E6EBA-C1A7-43A8-9D17-3F2A0083D1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FB845F-9BBF-4549-9877-EC826A248447}"/>
              </a:ext>
            </a:extLst>
          </p:cNvPr>
          <p:cNvSpPr/>
          <p:nvPr/>
        </p:nvSpPr>
        <p:spPr>
          <a:xfrm>
            <a:off x="3810000" y="2881712"/>
            <a:ext cx="4572000" cy="1320799"/>
          </a:xfrm>
          <a:prstGeom prst="rect">
            <a:avLst/>
          </a:prstGeom>
          <a:solidFill>
            <a:srgbClr val="F0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E7AB2-6E9B-47B5-82BF-5D3426563DE1}"/>
              </a:ext>
            </a:extLst>
          </p:cNvPr>
          <p:cNvSpPr txBox="1"/>
          <p:nvPr/>
        </p:nvSpPr>
        <p:spPr>
          <a:xfrm>
            <a:off x="4352574" y="3280501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내용 및 개발 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F85BB-CB94-4889-80F3-F89B19299D3F}"/>
              </a:ext>
            </a:extLst>
          </p:cNvPr>
          <p:cNvSpPr txBox="1"/>
          <p:nvPr/>
        </p:nvSpPr>
        <p:spPr>
          <a:xfrm>
            <a:off x="1299184" y="1707265"/>
            <a:ext cx="2624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Part 2, 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5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내용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DDB7C7-5BFD-40F8-8698-B42AF32A974E}"/>
              </a:ext>
            </a:extLst>
          </p:cNvPr>
          <p:cNvCxnSpPr/>
          <p:nvPr/>
        </p:nvCxnSpPr>
        <p:spPr>
          <a:xfrm>
            <a:off x="0" y="3867574"/>
            <a:ext cx="12192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76DD9C-B458-4BF2-ACE4-C57628332548}"/>
              </a:ext>
            </a:extLst>
          </p:cNvPr>
          <p:cNvCxnSpPr>
            <a:cxnSpLocks/>
          </p:cNvCxnSpPr>
          <p:nvPr/>
        </p:nvCxnSpPr>
        <p:spPr>
          <a:xfrm flipV="1">
            <a:off x="420432" y="3852203"/>
            <a:ext cx="0" cy="19110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5D02901-1770-4F1B-A519-6199875BD1A4}"/>
              </a:ext>
            </a:extLst>
          </p:cNvPr>
          <p:cNvCxnSpPr>
            <a:cxnSpLocks/>
          </p:cNvCxnSpPr>
          <p:nvPr/>
        </p:nvCxnSpPr>
        <p:spPr>
          <a:xfrm flipV="1">
            <a:off x="2753984" y="2038545"/>
            <a:ext cx="0" cy="17955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966D07-51DA-432B-8D31-3D3DBC0A95BD}"/>
              </a:ext>
            </a:extLst>
          </p:cNvPr>
          <p:cNvCxnSpPr>
            <a:cxnSpLocks/>
          </p:cNvCxnSpPr>
          <p:nvPr/>
        </p:nvCxnSpPr>
        <p:spPr>
          <a:xfrm flipV="1">
            <a:off x="5922439" y="3846797"/>
            <a:ext cx="0" cy="214619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D337E6-17AD-4188-9662-B3DECD3A017F}"/>
              </a:ext>
            </a:extLst>
          </p:cNvPr>
          <p:cNvSpPr txBox="1"/>
          <p:nvPr/>
        </p:nvSpPr>
        <p:spPr>
          <a:xfrm>
            <a:off x="2904123" y="2084839"/>
            <a:ext cx="2499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QR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 생성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4E8305-4256-470E-BF51-6ADF2B3A7218}"/>
              </a:ext>
            </a:extLst>
          </p:cNvPr>
          <p:cNvSpPr txBox="1"/>
          <p:nvPr/>
        </p:nvSpPr>
        <p:spPr>
          <a:xfrm>
            <a:off x="654789" y="407612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기업 및 사용자 등록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793F97-2865-43E9-BA07-AD6F3BDBA021}"/>
              </a:ext>
            </a:extLst>
          </p:cNvPr>
          <p:cNvSpPr txBox="1"/>
          <p:nvPr/>
        </p:nvSpPr>
        <p:spPr>
          <a:xfrm>
            <a:off x="2334314" y="4855329"/>
            <a:ext cx="2699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최고 관리자를 통해 사용 업체 등록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</a:p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기업 관리자를 통해 앱 사용자 등록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86DDA64-40A7-4054-BED8-6F2E5073CBA1}"/>
              </a:ext>
            </a:extLst>
          </p:cNvPr>
          <p:cNvCxnSpPr>
            <a:cxnSpLocks/>
          </p:cNvCxnSpPr>
          <p:nvPr/>
        </p:nvCxnSpPr>
        <p:spPr>
          <a:xfrm flipV="1">
            <a:off x="7647909" y="2084839"/>
            <a:ext cx="0" cy="178273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4F7175-EF19-4273-800F-8BEBC5F68826}"/>
              </a:ext>
            </a:extLst>
          </p:cNvPr>
          <p:cNvSpPr txBox="1"/>
          <p:nvPr/>
        </p:nvSpPr>
        <p:spPr>
          <a:xfrm>
            <a:off x="7875328" y="2077966"/>
            <a:ext cx="2015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 조회 및 관리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6AAA57-22FF-48CF-96ED-43F6C6C48A2C}"/>
              </a:ext>
            </a:extLst>
          </p:cNvPr>
          <p:cNvSpPr txBox="1"/>
          <p:nvPr/>
        </p:nvSpPr>
        <p:spPr>
          <a:xfrm>
            <a:off x="7774095" y="4732217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QR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 촬영을 통해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제품 입고 및 출고 처리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웹을 통한 사후보정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3BFFDE-5A1B-416A-9207-CFD586D92876}"/>
              </a:ext>
            </a:extLst>
          </p:cNvPr>
          <p:cNvSpPr txBox="1"/>
          <p:nvPr/>
        </p:nvSpPr>
        <p:spPr>
          <a:xfrm>
            <a:off x="9317686" y="2904383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재고 현황 및 제품 정보 조회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9C62123-96AB-4548-84B6-0704BC869764}"/>
              </a:ext>
            </a:extLst>
          </p:cNvPr>
          <p:cNvSpPr/>
          <p:nvPr/>
        </p:nvSpPr>
        <p:spPr>
          <a:xfrm>
            <a:off x="3042086" y="2570995"/>
            <a:ext cx="1172848" cy="1074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DBF48E-8DD8-4FB9-AC3F-1CCE249B32AB}"/>
              </a:ext>
            </a:extLst>
          </p:cNvPr>
          <p:cNvSpPr/>
          <p:nvPr/>
        </p:nvSpPr>
        <p:spPr>
          <a:xfrm>
            <a:off x="763282" y="4570554"/>
            <a:ext cx="1371630" cy="12475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A50B88-112E-431D-8CB1-A20B5FFB922C}"/>
              </a:ext>
            </a:extLst>
          </p:cNvPr>
          <p:cNvSpPr txBox="1"/>
          <p:nvPr/>
        </p:nvSpPr>
        <p:spPr>
          <a:xfrm>
            <a:off x="4351762" y="2818643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창고 </a:t>
            </a:r>
            <a:r>
              <a:rPr lang="ko-KR" altLang="en-US" sz="16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입출입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 필요한 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QR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코드와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제품에 부착할 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QR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 생성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2888B2-7243-4CF1-8B03-BA1F19D3020C}"/>
              </a:ext>
            </a:extLst>
          </p:cNvPr>
          <p:cNvSpPr txBox="1"/>
          <p:nvPr/>
        </p:nvSpPr>
        <p:spPr>
          <a:xfrm flipH="1">
            <a:off x="503964" y="1118487"/>
            <a:ext cx="11184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기업용 재고 관리 애플리케이션 및 관리자용 웹 개발 </a:t>
            </a:r>
            <a:r>
              <a:rPr lang="en-US" altLang="ko-KR" sz="200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밤하늘이(가) 표시된 사진&#10;&#10;자동 생성된 설명">
            <a:extLst>
              <a:ext uri="{FF2B5EF4-FFF2-40B4-BE49-F238E27FC236}">
                <a16:creationId xmlns:a16="http://schemas.microsoft.com/office/drawing/2014/main" id="{B98DF2E0-D6A5-43DC-A83D-653530076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40" y="4651563"/>
            <a:ext cx="1087950" cy="108795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8D91EE8-C78E-43B4-AF77-F54AE5916F2F}"/>
              </a:ext>
            </a:extLst>
          </p:cNvPr>
          <p:cNvSpPr txBox="1"/>
          <p:nvPr/>
        </p:nvSpPr>
        <p:spPr>
          <a:xfrm>
            <a:off x="6096000" y="4076123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제품 입출고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FDDE86-27FD-4198-8F7D-4A29A62FD93A}"/>
              </a:ext>
            </a:extLst>
          </p:cNvPr>
          <p:cNvSpPr/>
          <p:nvPr/>
        </p:nvSpPr>
        <p:spPr>
          <a:xfrm>
            <a:off x="9991725" y="6553200"/>
            <a:ext cx="2200275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891232-BE02-40B0-9996-0100644CF1A9}"/>
              </a:ext>
            </a:extLst>
          </p:cNvPr>
          <p:cNvSpPr/>
          <p:nvPr/>
        </p:nvSpPr>
        <p:spPr>
          <a:xfrm>
            <a:off x="6265288" y="4570554"/>
            <a:ext cx="1371630" cy="12475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EC7752-10E0-435A-88D1-710A95D13997}"/>
              </a:ext>
            </a:extLst>
          </p:cNvPr>
          <p:cNvSpPr/>
          <p:nvPr/>
        </p:nvSpPr>
        <p:spPr>
          <a:xfrm>
            <a:off x="7960845" y="2570995"/>
            <a:ext cx="1172848" cy="1074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3" name="Picture 2" descr="QR code PNG">
            <a:extLst>
              <a:ext uri="{FF2B5EF4-FFF2-40B4-BE49-F238E27FC236}">
                <a16:creationId xmlns:a16="http://schemas.microsoft.com/office/drawing/2014/main" id="{4B2B8E6E-66C4-4C4F-99D5-CC3BE1EA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805" y="2485490"/>
            <a:ext cx="1304119" cy="130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D0DC9C5-5130-4D53-A0A9-6A49EDA16C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71" y="4744647"/>
            <a:ext cx="905663" cy="905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63BB70-CA38-43F2-909B-897FA02CD7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89" y="2748327"/>
            <a:ext cx="715041" cy="71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8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슴슴한색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08C01"/>
      </a:accent1>
      <a:accent2>
        <a:srgbClr val="9A8B80"/>
      </a:accent2>
      <a:accent3>
        <a:srgbClr val="DFC3B5"/>
      </a:accent3>
      <a:accent4>
        <a:srgbClr val="AC9D93"/>
      </a:accent4>
      <a:accent5>
        <a:srgbClr val="76747A"/>
      </a:accent5>
      <a:accent6>
        <a:srgbClr val="474652"/>
      </a:accent6>
      <a:hlink>
        <a:srgbClr val="262626"/>
      </a:hlink>
      <a:folHlink>
        <a:srgbClr val="262626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A464F9179B0A646B901B34545054D14" ma:contentTypeVersion="2" ma:contentTypeDescription="새 문서를 만듭니다." ma:contentTypeScope="" ma:versionID="b68b93a5db22d200dfb4b9dcf073fe59">
  <xsd:schema xmlns:xsd="http://www.w3.org/2001/XMLSchema" xmlns:xs="http://www.w3.org/2001/XMLSchema" xmlns:p="http://schemas.microsoft.com/office/2006/metadata/properties" xmlns:ns3="cff87507-7e8b-4aa7-a22a-a250a11b72c3" targetNamespace="http://schemas.microsoft.com/office/2006/metadata/properties" ma:root="true" ma:fieldsID="f22b31ace010ec7f3d4da42e994f6c34" ns3:_="">
    <xsd:import namespace="cff87507-7e8b-4aa7-a22a-a250a11b72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f87507-7e8b-4aa7-a22a-a250a11b7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633138-4B85-4C97-AEEA-233FCB3756D3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cff87507-7e8b-4aa7-a22a-a250a11b72c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45071B0-019B-4130-B503-C48C11158A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508240-2BE3-4848-9D9D-71E23369B7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f87507-7e8b-4aa7-a22a-a250a11b72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781</Words>
  <Application>Microsoft Office PowerPoint</Application>
  <PresentationFormat>와이드스크린</PresentationFormat>
  <Paragraphs>246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2" baseType="lpstr">
      <vt:lpstr>Arial Nova</vt:lpstr>
      <vt:lpstr>나눔바른고딕</vt:lpstr>
      <vt:lpstr>나눔스퀘어 Bold</vt:lpstr>
      <vt:lpstr>Arial</vt:lpstr>
      <vt:lpstr>나눔스퀘어 ExtraBold</vt:lpstr>
      <vt:lpstr>맑은 고딕</vt:lpstr>
      <vt:lpstr>Wingdings</vt:lpstr>
      <vt:lpstr>나눔스퀘어 Light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김주영</cp:lastModifiedBy>
  <cp:revision>115</cp:revision>
  <dcterms:created xsi:type="dcterms:W3CDTF">2020-08-03T00:59:02Z</dcterms:created>
  <dcterms:modified xsi:type="dcterms:W3CDTF">2021-04-05T05:45:36Z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0x010100EA464F9179B0A646B901B34545054D14</vt:lpwstr>
  </property>
</Properties>
</file>